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Lst>
  <p:notesMasterIdLst>
    <p:notesMasterId r:id="rId13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6" r:id="rId124"/>
    <p:sldId id="377" r:id="rId125"/>
    <p:sldId id="378" r:id="rId126"/>
    <p:sldId id="379" r:id="rId127"/>
    <p:sldId id="380" r:id="rId128"/>
    <p:sldId id="381" r:id="rId129"/>
    <p:sldId id="382" r:id="rId1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6"/>
  </p:normalViewPr>
  <p:slideViewPr>
    <p:cSldViewPr snapToGrid="0" snapToObjects="1">
      <p:cViewPr varScale="1">
        <p:scale>
          <a:sx n="115" d="100"/>
          <a:sy n="115" d="100"/>
        </p:scale>
        <p:origin x="15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slide" Target="slides/slide126.xml"/><Relationship Id="rId131" Type="http://schemas.openxmlformats.org/officeDocument/2006/relationships/notesMaster" Target="notesMasters/notesMaster1.xml"/><Relationship Id="rId132" Type="http://schemas.openxmlformats.org/officeDocument/2006/relationships/presProps" Target="presProps.xml"/><Relationship Id="rId133" Type="http://schemas.openxmlformats.org/officeDocument/2006/relationships/viewProps" Target="viewProps.xml"/><Relationship Id="rId134" Type="http://schemas.openxmlformats.org/officeDocument/2006/relationships/theme" Target="theme/theme1.xml"/><Relationship Id="rId13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PlaceHolder 1"/>
          <p:cNvSpPr>
            <a:spLocks noGrp="1"/>
          </p:cNvSpPr>
          <p:nvPr>
            <p:ph type="body"/>
          </p:nvPr>
        </p:nvSpPr>
        <p:spPr>
          <a:xfrm>
            <a:off x="777240" y="4777560"/>
            <a:ext cx="6217560" cy="4525920"/>
          </a:xfrm>
          <a:prstGeom prst="rect">
            <a:avLst/>
          </a:prstGeom>
        </p:spPr>
        <p:txBody>
          <a:bodyPr wrap="none" lIns="0" tIns="0" rIns="0" bIns="0"/>
          <a:lstStyle/>
          <a:p>
            <a:r>
              <a:rPr lang="en-US"/>
              <a:t>Click to edit the notes format</a:t>
            </a:r>
            <a:endParaRPr/>
          </a:p>
        </p:txBody>
      </p:sp>
      <p:sp>
        <p:nvSpPr>
          <p:cNvPr id="155" name="PlaceHolder 2"/>
          <p:cNvSpPr>
            <a:spLocks noGrp="1"/>
          </p:cNvSpPr>
          <p:nvPr>
            <p:ph type="hdr"/>
          </p:nvPr>
        </p:nvSpPr>
        <p:spPr>
          <a:xfrm>
            <a:off x="0" y="0"/>
            <a:ext cx="3372840" cy="502560"/>
          </a:xfrm>
          <a:prstGeom prst="rect">
            <a:avLst/>
          </a:prstGeom>
        </p:spPr>
        <p:txBody>
          <a:bodyPr wrap="none" lIns="0" tIns="0" rIns="0" bIns="0"/>
          <a:lstStyle/>
          <a:p>
            <a:r>
              <a:rPr lang="en-US"/>
              <a:t>&lt;header&gt;</a:t>
            </a:r>
            <a:endParaRPr/>
          </a:p>
        </p:txBody>
      </p:sp>
      <p:sp>
        <p:nvSpPr>
          <p:cNvPr id="156" name="PlaceHolder 3"/>
          <p:cNvSpPr>
            <a:spLocks noGrp="1"/>
          </p:cNvSpPr>
          <p:nvPr>
            <p:ph type="dt"/>
          </p:nvPr>
        </p:nvSpPr>
        <p:spPr>
          <a:xfrm>
            <a:off x="4399200" y="0"/>
            <a:ext cx="3372840" cy="502560"/>
          </a:xfrm>
          <a:prstGeom prst="rect">
            <a:avLst/>
          </a:prstGeom>
        </p:spPr>
        <p:txBody>
          <a:bodyPr wrap="none" lIns="0" tIns="0" rIns="0" bIns="0"/>
          <a:lstStyle/>
          <a:p>
            <a:pPr algn="r"/>
            <a:r>
              <a:rPr lang="en-US"/>
              <a:t>&lt;date/time&gt;</a:t>
            </a:r>
            <a:endParaRPr/>
          </a:p>
        </p:txBody>
      </p:sp>
      <p:sp>
        <p:nvSpPr>
          <p:cNvPr id="157" name="PlaceHolder 4"/>
          <p:cNvSpPr>
            <a:spLocks noGrp="1"/>
          </p:cNvSpPr>
          <p:nvPr>
            <p:ph type="ftr"/>
          </p:nvPr>
        </p:nvSpPr>
        <p:spPr>
          <a:xfrm>
            <a:off x="0" y="9555480"/>
            <a:ext cx="3372840" cy="502560"/>
          </a:xfrm>
          <a:prstGeom prst="rect">
            <a:avLst/>
          </a:prstGeom>
        </p:spPr>
        <p:txBody>
          <a:bodyPr wrap="none" lIns="0" tIns="0" rIns="0" bIns="0" anchor="b"/>
          <a:lstStyle/>
          <a:p>
            <a:r>
              <a:rPr lang="en-US"/>
              <a:t>&lt;footer&gt;</a:t>
            </a:r>
            <a:endParaRPr/>
          </a:p>
        </p:txBody>
      </p:sp>
      <p:sp>
        <p:nvSpPr>
          <p:cNvPr id="158" name="PlaceHolder 5"/>
          <p:cNvSpPr>
            <a:spLocks noGrp="1"/>
          </p:cNvSpPr>
          <p:nvPr>
            <p:ph type="sldNum"/>
          </p:nvPr>
        </p:nvSpPr>
        <p:spPr>
          <a:xfrm>
            <a:off x="4399200" y="9555480"/>
            <a:ext cx="3372840" cy="502560"/>
          </a:xfrm>
          <a:prstGeom prst="rect">
            <a:avLst/>
          </a:prstGeom>
        </p:spPr>
        <p:txBody>
          <a:bodyPr wrap="none" lIns="0" tIns="0" rIns="0" bIns="0" anchor="b"/>
          <a:lstStyle/>
          <a:p>
            <a:pPr algn="r"/>
            <a:fld id="{F697434A-9A5B-4D40-AF9F-F27F0A4CC7E6}" type="slidenum">
              <a:rPr lang="en-US"/>
              <a:t>‹#›</a:t>
            </a:fld>
            <a:endParaRPr/>
          </a:p>
        </p:txBody>
      </p:sp>
    </p:spTree>
    <p:extLst>
      <p:ext uri="{BB962C8B-B14F-4D97-AF65-F5344CB8AC3E}">
        <p14:creationId xmlns:p14="http://schemas.microsoft.com/office/powerpoint/2010/main" val="1279022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p:cNvSpPr>
          <p:nvPr>
            <p:ph type="body"/>
          </p:nvPr>
        </p:nvSpPr>
        <p:spPr>
          <a:xfrm>
            <a:off x="685800" y="4343400"/>
            <a:ext cx="5486040" cy="4114440"/>
          </a:xfrm>
          <a:prstGeom prst="rect">
            <a:avLst/>
          </a:prstGeom>
        </p:spPr>
        <p:txBody>
          <a:bodyPr/>
          <a:lstStyle/>
          <a:p>
            <a:endParaRPr dirty="0"/>
          </a:p>
        </p:txBody>
      </p:sp>
      <p:sp>
        <p:nvSpPr>
          <p:cNvPr id="550" name="TextShape 2"/>
          <p:cNvSpPr txBox="1"/>
          <p:nvPr/>
        </p:nvSpPr>
        <p:spPr>
          <a:xfrm>
            <a:off x="3884760" y="8685360"/>
            <a:ext cx="2971440" cy="456840"/>
          </a:xfrm>
          <a:prstGeom prst="rect">
            <a:avLst/>
          </a:prstGeom>
        </p:spPr>
        <p:txBody>
          <a:bodyPr anchor="b"/>
          <a:lstStyle/>
          <a:p>
            <a:pPr algn="r">
              <a:lnSpc>
                <a:spcPct val="100000"/>
              </a:lnSpc>
            </a:pPr>
            <a:fld id="{4B9DF577-EE95-4307-B8BD-A00A7AE4C371}" type="slidenum">
              <a:rPr lang="en-US" sz="1200">
                <a:solidFill>
                  <a:srgbClr val="000000"/>
                </a:solidFill>
                <a:latin typeface="+mn-lt"/>
                <a:ea typeface="+mn-ea"/>
              </a:rPr>
              <a:t>1</a:t>
            </a:fld>
            <a:endParaRPr/>
          </a:p>
        </p:txBody>
      </p:sp>
    </p:spTree>
    <p:extLst>
      <p:ext uri="{BB962C8B-B14F-4D97-AF65-F5344CB8AC3E}">
        <p14:creationId xmlns:p14="http://schemas.microsoft.com/office/powerpoint/2010/main" val="226825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p:cNvSpPr>
          <p:nvPr>
            <p:ph type="body"/>
          </p:nvPr>
        </p:nvSpPr>
        <p:spPr>
          <a:xfrm>
            <a:off x="685800" y="4343400"/>
            <a:ext cx="5486040" cy="4114440"/>
          </a:xfrm>
          <a:prstGeom prst="rect">
            <a:avLst/>
          </a:prstGeom>
        </p:spPr>
        <p:txBody>
          <a:bodyPr/>
          <a:lstStyle/>
          <a:p>
            <a:r>
              <a:rPr lang="en-US"/>
              <a:t>TDD Continuum:</a:t>
            </a:r>
            <a:endParaRPr/>
          </a:p>
          <a:p>
            <a:r>
              <a:rPr lang="en-US"/>
              <a:t>For Specification, see i.e. BDD</a:t>
            </a:r>
            <a:endParaRPr/>
          </a:p>
          <a:p>
            <a:r>
              <a:rPr lang="en-US"/>
              <a:t>For Verification, see i.e. the triangulation from Kent Back</a:t>
            </a:r>
            <a:endParaRPr/>
          </a:p>
          <a:p>
            <a:r>
              <a:rPr lang="en-US"/>
              <a:t>For Design see next slide </a:t>
            </a:r>
            <a:endParaRPr/>
          </a:p>
          <a:p>
            <a:endParaRPr/>
          </a:p>
          <a:p>
            <a:r>
              <a:rPr lang="en-US"/>
              <a:t>The triangle in action: http://scratch.mit.edu/projects/13134082/</a:t>
            </a:r>
            <a:endParaRPr/>
          </a:p>
        </p:txBody>
      </p:sp>
      <p:sp>
        <p:nvSpPr>
          <p:cNvPr id="568" name="TextShape 2"/>
          <p:cNvSpPr txBox="1"/>
          <p:nvPr/>
        </p:nvSpPr>
        <p:spPr>
          <a:xfrm>
            <a:off x="3884760" y="8685360"/>
            <a:ext cx="2971440" cy="456840"/>
          </a:xfrm>
          <a:prstGeom prst="rect">
            <a:avLst/>
          </a:prstGeom>
        </p:spPr>
        <p:txBody>
          <a:bodyPr anchor="b"/>
          <a:lstStyle/>
          <a:p>
            <a:pPr algn="r">
              <a:lnSpc>
                <a:spcPct val="100000"/>
              </a:lnSpc>
            </a:pPr>
            <a:fld id="{764A1A11-065C-463E-A602-2673BEADBCFD}" type="slidenum">
              <a:rPr lang="en-US" sz="1200">
                <a:solidFill>
                  <a:srgbClr val="000000"/>
                </a:solidFill>
                <a:latin typeface="+mn-lt"/>
                <a:ea typeface="+mn-ea"/>
              </a:rPr>
              <a:t>29</a:t>
            </a:fld>
            <a:endParaRPr/>
          </a:p>
        </p:txBody>
      </p:sp>
    </p:spTree>
    <p:extLst>
      <p:ext uri="{BB962C8B-B14F-4D97-AF65-F5344CB8AC3E}">
        <p14:creationId xmlns:p14="http://schemas.microsoft.com/office/powerpoint/2010/main" val="85046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p:cNvSpPr>
          <p:nvPr>
            <p:ph type="body"/>
          </p:nvPr>
        </p:nvSpPr>
        <p:spPr>
          <a:xfrm>
            <a:off x="685800" y="4343400"/>
            <a:ext cx="5486040" cy="4114440"/>
          </a:xfrm>
          <a:prstGeom prst="rect">
            <a:avLst/>
          </a:prstGeom>
        </p:spPr>
        <p:txBody>
          <a:bodyPr/>
          <a:lstStyle/>
          <a:p>
            <a:r>
              <a:rPr lang="en-US"/>
              <a:t>Michael Feathers, NDC 2010</a:t>
            </a:r>
            <a:endParaRPr/>
          </a:p>
          <a:p>
            <a:pPr>
              <a:lnSpc>
                <a:spcPct val="100000"/>
              </a:lnSpc>
            </a:pPr>
            <a:r>
              <a:rPr lang="en-US" b="1"/>
              <a:t>The Deep Synergy Between Testability and Good Design</a:t>
            </a:r>
            <a:endParaRPr/>
          </a:p>
          <a:p>
            <a:pPr>
              <a:lnSpc>
                <a:spcPct val="100000"/>
              </a:lnSpc>
            </a:pPr>
            <a:r>
              <a:rPr lang="en-US"/>
              <a:t>http://vimeo.com/15007792</a:t>
            </a:r>
            <a:endParaRPr/>
          </a:p>
          <a:p>
            <a:pPr>
              <a:lnSpc>
                <a:spcPct val="100000"/>
              </a:lnSpc>
            </a:pPr>
            <a:endParaRPr/>
          </a:p>
          <a:p>
            <a:pPr>
              <a:lnSpc>
                <a:spcPct val="100000"/>
              </a:lnSpc>
            </a:pPr>
            <a:r>
              <a:rPr lang="en-US"/>
              <a:t>http://michaelfeathers.typepad.com/michael_feathers_blog/2007/09/the-deep-synerg.html</a:t>
            </a:r>
            <a:endParaRPr/>
          </a:p>
        </p:txBody>
      </p:sp>
      <p:sp>
        <p:nvSpPr>
          <p:cNvPr id="570" name="TextShape 2"/>
          <p:cNvSpPr txBox="1"/>
          <p:nvPr/>
        </p:nvSpPr>
        <p:spPr>
          <a:xfrm>
            <a:off x="3884760" y="8685360"/>
            <a:ext cx="2971440" cy="456840"/>
          </a:xfrm>
          <a:prstGeom prst="rect">
            <a:avLst/>
          </a:prstGeom>
        </p:spPr>
        <p:txBody>
          <a:bodyPr anchor="b"/>
          <a:lstStyle/>
          <a:p>
            <a:pPr algn="r">
              <a:lnSpc>
                <a:spcPct val="100000"/>
              </a:lnSpc>
            </a:pPr>
            <a:fld id="{32363DEC-73DB-4D9A-A864-2088AA2DD3F9}" type="slidenum">
              <a:rPr lang="en-US" sz="1200">
                <a:solidFill>
                  <a:srgbClr val="000000"/>
                </a:solidFill>
                <a:latin typeface="+mn-lt"/>
                <a:ea typeface="+mn-ea"/>
              </a:rPr>
              <a:t>30</a:t>
            </a:fld>
            <a:endParaRPr/>
          </a:p>
        </p:txBody>
      </p:sp>
    </p:spTree>
    <p:extLst>
      <p:ext uri="{BB962C8B-B14F-4D97-AF65-F5344CB8AC3E}">
        <p14:creationId xmlns:p14="http://schemas.microsoft.com/office/powerpoint/2010/main" val="128067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PlaceHolder 1"/>
          <p:cNvSpPr>
            <a:spLocks noGrp="1"/>
          </p:cNvSpPr>
          <p:nvPr>
            <p:ph type="body"/>
          </p:nvPr>
        </p:nvSpPr>
        <p:spPr>
          <a:xfrm>
            <a:off x="685800" y="4343400"/>
            <a:ext cx="5486040" cy="4114440"/>
          </a:xfrm>
          <a:prstGeom prst="rect">
            <a:avLst/>
          </a:prstGeom>
        </p:spPr>
        <p:txBody>
          <a:bodyPr/>
          <a:lstStyle/>
          <a:p>
            <a:endParaRPr/>
          </a:p>
        </p:txBody>
      </p:sp>
      <p:sp>
        <p:nvSpPr>
          <p:cNvPr id="572" name="TextShape 2"/>
          <p:cNvSpPr txBox="1"/>
          <p:nvPr/>
        </p:nvSpPr>
        <p:spPr>
          <a:xfrm>
            <a:off x="3884760" y="8685360"/>
            <a:ext cx="2971440" cy="456840"/>
          </a:xfrm>
          <a:prstGeom prst="rect">
            <a:avLst/>
          </a:prstGeom>
        </p:spPr>
        <p:txBody>
          <a:bodyPr anchor="b"/>
          <a:lstStyle/>
          <a:p>
            <a:pPr algn="r">
              <a:lnSpc>
                <a:spcPct val="100000"/>
              </a:lnSpc>
            </a:pPr>
            <a:fld id="{819B0550-9312-4591-AEC5-CE0BD7DD1A34}" type="slidenum">
              <a:rPr lang="en-US" sz="1200">
                <a:solidFill>
                  <a:srgbClr val="000000"/>
                </a:solidFill>
                <a:latin typeface="+mn-lt"/>
                <a:ea typeface="+mn-ea"/>
              </a:rPr>
              <a:t>32</a:t>
            </a:fld>
            <a:endParaRPr/>
          </a:p>
        </p:txBody>
      </p:sp>
    </p:spTree>
    <p:extLst>
      <p:ext uri="{BB962C8B-B14F-4D97-AF65-F5344CB8AC3E}">
        <p14:creationId xmlns:p14="http://schemas.microsoft.com/office/powerpoint/2010/main" val="64656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PlaceHolder 1"/>
          <p:cNvSpPr>
            <a:spLocks noGrp="1"/>
          </p:cNvSpPr>
          <p:nvPr>
            <p:ph type="body"/>
          </p:nvPr>
        </p:nvSpPr>
        <p:spPr>
          <a:xfrm>
            <a:off x="685800" y="4343400"/>
            <a:ext cx="5486040" cy="4114440"/>
          </a:xfrm>
          <a:prstGeom prst="rect">
            <a:avLst/>
          </a:prstGeom>
        </p:spPr>
        <p:txBody>
          <a:bodyPr/>
          <a:lstStyle/>
          <a:p>
            <a:r>
              <a:rPr lang="en-US"/>
              <a:t>JAVA CODE</a:t>
            </a:r>
            <a:endParaRPr/>
          </a:p>
        </p:txBody>
      </p:sp>
      <p:sp>
        <p:nvSpPr>
          <p:cNvPr id="574" name="TextShape 2"/>
          <p:cNvSpPr txBox="1"/>
          <p:nvPr/>
        </p:nvSpPr>
        <p:spPr>
          <a:xfrm>
            <a:off x="3884760" y="8685360"/>
            <a:ext cx="2971440" cy="456840"/>
          </a:xfrm>
          <a:prstGeom prst="rect">
            <a:avLst/>
          </a:prstGeom>
        </p:spPr>
        <p:txBody>
          <a:bodyPr anchor="b"/>
          <a:lstStyle/>
          <a:p>
            <a:pPr algn="r">
              <a:lnSpc>
                <a:spcPct val="100000"/>
              </a:lnSpc>
            </a:pPr>
            <a:fld id="{C38B65D7-CA40-4FD6-8BC4-1E39D129CD21}" type="slidenum">
              <a:rPr lang="en-US" sz="1200">
                <a:solidFill>
                  <a:srgbClr val="000000"/>
                </a:solidFill>
                <a:latin typeface="+mn-lt"/>
                <a:ea typeface="+mn-ea"/>
              </a:rPr>
              <a:t>45</a:t>
            </a:fld>
            <a:endParaRPr/>
          </a:p>
        </p:txBody>
      </p:sp>
    </p:spTree>
    <p:extLst>
      <p:ext uri="{BB962C8B-B14F-4D97-AF65-F5344CB8AC3E}">
        <p14:creationId xmlns:p14="http://schemas.microsoft.com/office/powerpoint/2010/main" val="533910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p:cNvSpPr>
          <p:nvPr>
            <p:ph type="body"/>
          </p:nvPr>
        </p:nvSpPr>
        <p:spPr>
          <a:xfrm>
            <a:off x="685800" y="4343400"/>
            <a:ext cx="5486040" cy="4114440"/>
          </a:xfrm>
          <a:prstGeom prst="rect">
            <a:avLst/>
          </a:prstGeom>
        </p:spPr>
        <p:txBody>
          <a:bodyPr/>
          <a:lstStyle/>
          <a:p>
            <a:r>
              <a:rPr lang="en-US"/>
              <a:t>JAVA CODE</a:t>
            </a:r>
            <a:endParaRPr/>
          </a:p>
        </p:txBody>
      </p:sp>
      <p:sp>
        <p:nvSpPr>
          <p:cNvPr id="576" name="TextShape 2"/>
          <p:cNvSpPr txBox="1"/>
          <p:nvPr/>
        </p:nvSpPr>
        <p:spPr>
          <a:xfrm>
            <a:off x="3884760" y="8685360"/>
            <a:ext cx="2971440" cy="456840"/>
          </a:xfrm>
          <a:prstGeom prst="rect">
            <a:avLst/>
          </a:prstGeom>
        </p:spPr>
        <p:txBody>
          <a:bodyPr anchor="b"/>
          <a:lstStyle/>
          <a:p>
            <a:pPr algn="r">
              <a:lnSpc>
                <a:spcPct val="100000"/>
              </a:lnSpc>
            </a:pPr>
            <a:fld id="{A1205026-3AEE-4371-8612-62651701FFA3}" type="slidenum">
              <a:rPr lang="en-US" sz="1200">
                <a:solidFill>
                  <a:srgbClr val="000000"/>
                </a:solidFill>
                <a:latin typeface="+mn-lt"/>
                <a:ea typeface="+mn-ea"/>
              </a:rPr>
              <a:t>47</a:t>
            </a:fld>
            <a:endParaRPr/>
          </a:p>
        </p:txBody>
      </p:sp>
    </p:spTree>
    <p:extLst>
      <p:ext uri="{BB962C8B-B14F-4D97-AF65-F5344CB8AC3E}">
        <p14:creationId xmlns:p14="http://schemas.microsoft.com/office/powerpoint/2010/main" val="1255281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PlaceHolder 1"/>
          <p:cNvSpPr>
            <a:spLocks noGrp="1"/>
          </p:cNvSpPr>
          <p:nvPr>
            <p:ph type="body"/>
          </p:nvPr>
        </p:nvSpPr>
        <p:spPr>
          <a:xfrm>
            <a:off x="685800" y="4343400"/>
            <a:ext cx="5486040" cy="4114440"/>
          </a:xfrm>
          <a:prstGeom prst="rect">
            <a:avLst/>
          </a:prstGeom>
        </p:spPr>
        <p:txBody>
          <a:bodyPr/>
          <a:lstStyle/>
          <a:p>
            <a:endParaRPr/>
          </a:p>
        </p:txBody>
      </p:sp>
      <p:sp>
        <p:nvSpPr>
          <p:cNvPr id="578" name="TextShape 2"/>
          <p:cNvSpPr txBox="1"/>
          <p:nvPr/>
        </p:nvSpPr>
        <p:spPr>
          <a:xfrm>
            <a:off x="3884760" y="8685360"/>
            <a:ext cx="2971440" cy="456840"/>
          </a:xfrm>
          <a:prstGeom prst="rect">
            <a:avLst/>
          </a:prstGeom>
        </p:spPr>
        <p:txBody>
          <a:bodyPr anchor="b"/>
          <a:lstStyle/>
          <a:p>
            <a:pPr algn="r">
              <a:lnSpc>
                <a:spcPct val="100000"/>
              </a:lnSpc>
            </a:pPr>
            <a:fld id="{40F49F81-6FBE-4554-959D-4CF915EFAF7F}" type="slidenum">
              <a:rPr lang="en-US" sz="1200">
                <a:solidFill>
                  <a:srgbClr val="000000"/>
                </a:solidFill>
                <a:latin typeface="+mn-lt"/>
                <a:ea typeface="+mn-ea"/>
              </a:rPr>
              <a:t>48</a:t>
            </a:fld>
            <a:endParaRPr/>
          </a:p>
        </p:txBody>
      </p:sp>
    </p:spTree>
    <p:extLst>
      <p:ext uri="{BB962C8B-B14F-4D97-AF65-F5344CB8AC3E}">
        <p14:creationId xmlns:p14="http://schemas.microsoft.com/office/powerpoint/2010/main" val="634183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1200"/>
              <a:t>C# CODE</a:t>
            </a:r>
            <a:endParaRPr/>
          </a:p>
          <a:p>
            <a:pPr>
              <a:lnSpc>
                <a:spcPct val="100000"/>
              </a:lnSpc>
            </a:pPr>
            <a:endParaRPr/>
          </a:p>
          <a:p>
            <a:pPr>
              <a:lnSpc>
                <a:spcPct val="100000"/>
              </a:lnSpc>
            </a:pPr>
            <a:r>
              <a:rPr lang="en-US" sz="1200"/>
              <a:t>Method more than 5 – 10 lines is bad.</a:t>
            </a:r>
            <a:endParaRPr/>
          </a:p>
          <a:p>
            <a:pPr>
              <a:lnSpc>
                <a:spcPct val="100000"/>
              </a:lnSpc>
            </a:pPr>
            <a:endParaRPr/>
          </a:p>
        </p:txBody>
      </p:sp>
      <p:sp>
        <p:nvSpPr>
          <p:cNvPr id="580" name="TextShape 2"/>
          <p:cNvSpPr txBox="1"/>
          <p:nvPr/>
        </p:nvSpPr>
        <p:spPr>
          <a:xfrm>
            <a:off x="3884760" y="8685360"/>
            <a:ext cx="2971440" cy="456840"/>
          </a:xfrm>
          <a:prstGeom prst="rect">
            <a:avLst/>
          </a:prstGeom>
        </p:spPr>
        <p:txBody>
          <a:bodyPr anchor="b"/>
          <a:lstStyle/>
          <a:p>
            <a:pPr algn="r">
              <a:lnSpc>
                <a:spcPct val="100000"/>
              </a:lnSpc>
            </a:pPr>
            <a:fld id="{C895861A-E76E-4597-85D6-ABADB97502D3}" type="slidenum">
              <a:rPr lang="en-US" sz="1200">
                <a:solidFill>
                  <a:srgbClr val="000000"/>
                </a:solidFill>
                <a:latin typeface="+mn-lt"/>
                <a:ea typeface="+mn-ea"/>
              </a:rPr>
              <a:t>52</a:t>
            </a:fld>
            <a:endParaRPr/>
          </a:p>
        </p:txBody>
      </p:sp>
    </p:spTree>
    <p:extLst>
      <p:ext uri="{BB962C8B-B14F-4D97-AF65-F5344CB8AC3E}">
        <p14:creationId xmlns:p14="http://schemas.microsoft.com/office/powerpoint/2010/main" val="763652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1200"/>
              <a:t>Create smaller methods with good names</a:t>
            </a:r>
            <a:endParaRPr/>
          </a:p>
        </p:txBody>
      </p:sp>
      <p:sp>
        <p:nvSpPr>
          <p:cNvPr id="582" name="TextShape 2"/>
          <p:cNvSpPr txBox="1"/>
          <p:nvPr/>
        </p:nvSpPr>
        <p:spPr>
          <a:xfrm>
            <a:off x="3884760" y="8685360"/>
            <a:ext cx="2971440" cy="456840"/>
          </a:xfrm>
          <a:prstGeom prst="rect">
            <a:avLst/>
          </a:prstGeom>
        </p:spPr>
        <p:txBody>
          <a:bodyPr anchor="b"/>
          <a:lstStyle/>
          <a:p>
            <a:pPr algn="r">
              <a:lnSpc>
                <a:spcPct val="100000"/>
              </a:lnSpc>
            </a:pPr>
            <a:fld id="{B8291FB7-EF5F-496F-A4D5-36DF8FDBE10D}" type="slidenum">
              <a:rPr lang="en-US" sz="1200">
                <a:solidFill>
                  <a:srgbClr val="000000"/>
                </a:solidFill>
                <a:latin typeface="+mn-lt"/>
                <a:ea typeface="+mn-ea"/>
              </a:rPr>
              <a:t>53</a:t>
            </a:fld>
            <a:endParaRPr/>
          </a:p>
        </p:txBody>
      </p:sp>
    </p:spTree>
    <p:extLst>
      <p:ext uri="{BB962C8B-B14F-4D97-AF65-F5344CB8AC3E}">
        <p14:creationId xmlns:p14="http://schemas.microsoft.com/office/powerpoint/2010/main" val="1337729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body"/>
          </p:nvPr>
        </p:nvSpPr>
        <p:spPr>
          <a:xfrm>
            <a:off x="685800" y="4343400"/>
            <a:ext cx="5486040" cy="4114440"/>
          </a:xfrm>
          <a:prstGeom prst="rect">
            <a:avLst/>
          </a:prstGeom>
        </p:spPr>
        <p:txBody>
          <a:bodyPr/>
          <a:lstStyle/>
          <a:p>
            <a:r>
              <a:rPr lang="en-US"/>
              <a:t>Point out the importance of keeping refactoring and redesign separate</a:t>
            </a:r>
            <a:endParaRPr/>
          </a:p>
          <a:p>
            <a:pPr>
              <a:lnSpc>
                <a:spcPct val="100000"/>
              </a:lnSpc>
              <a:buFont typeface="StarSymbol"/>
              <a:buChar char=""/>
            </a:pPr>
            <a:r>
              <a:rPr lang="en-US"/>
              <a:t>Large redesigns are NOT refactoring</a:t>
            </a:r>
            <a:endParaRPr/>
          </a:p>
          <a:p>
            <a:pPr>
              <a:lnSpc>
                <a:spcPct val="100000"/>
              </a:lnSpc>
              <a:buFont typeface="StarSymbol"/>
              <a:buChar char=""/>
            </a:pPr>
            <a:r>
              <a:rPr lang="en-US"/>
              <a:t>Be clear with the business owners that any redesigns are an investment in future speed and maintainability.</a:t>
            </a:r>
            <a:endParaRPr/>
          </a:p>
          <a:p>
            <a:pPr>
              <a:lnSpc>
                <a:spcPct val="100000"/>
              </a:lnSpc>
            </a:pPr>
            <a:endParaRPr/>
          </a:p>
        </p:txBody>
      </p:sp>
      <p:sp>
        <p:nvSpPr>
          <p:cNvPr id="584" name="TextShape 2"/>
          <p:cNvSpPr txBox="1"/>
          <p:nvPr/>
        </p:nvSpPr>
        <p:spPr>
          <a:xfrm>
            <a:off x="3884760" y="8685360"/>
            <a:ext cx="2971440" cy="456840"/>
          </a:xfrm>
          <a:prstGeom prst="rect">
            <a:avLst/>
          </a:prstGeom>
        </p:spPr>
        <p:txBody>
          <a:bodyPr anchor="b"/>
          <a:lstStyle/>
          <a:p>
            <a:pPr algn="r">
              <a:lnSpc>
                <a:spcPct val="100000"/>
              </a:lnSpc>
            </a:pPr>
            <a:fld id="{0FD1A625-8A83-44FB-A400-0C23A800D97C}" type="slidenum">
              <a:rPr lang="en-US" sz="1200">
                <a:solidFill>
                  <a:srgbClr val="000000"/>
                </a:solidFill>
                <a:latin typeface="+mn-lt"/>
                <a:ea typeface="+mn-ea"/>
              </a:rPr>
              <a:t>57</a:t>
            </a:fld>
            <a:endParaRPr/>
          </a:p>
        </p:txBody>
      </p:sp>
    </p:spTree>
    <p:extLst>
      <p:ext uri="{BB962C8B-B14F-4D97-AF65-F5344CB8AC3E}">
        <p14:creationId xmlns:p14="http://schemas.microsoft.com/office/powerpoint/2010/main" val="1219759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PlaceHolder 1"/>
          <p:cNvSpPr>
            <a:spLocks noGrp="1"/>
          </p:cNvSpPr>
          <p:nvPr>
            <p:ph type="body"/>
          </p:nvPr>
        </p:nvSpPr>
        <p:spPr>
          <a:xfrm>
            <a:off x="685800" y="4343400"/>
            <a:ext cx="5486040" cy="4114440"/>
          </a:xfrm>
          <a:prstGeom prst="rect">
            <a:avLst/>
          </a:prstGeom>
        </p:spPr>
        <p:txBody>
          <a:bodyPr/>
          <a:lstStyle/>
          <a:p>
            <a:r>
              <a:rPr lang="en-US"/>
              <a:t>Magic Tricks of Testing , Sendi Metz, https://speakerdeck.com/skmetz/magic-tricks-of-testing-railsconf</a:t>
            </a:r>
            <a:endParaRPr/>
          </a:p>
        </p:txBody>
      </p:sp>
      <p:sp>
        <p:nvSpPr>
          <p:cNvPr id="586" name="TextShape 2"/>
          <p:cNvSpPr txBox="1"/>
          <p:nvPr/>
        </p:nvSpPr>
        <p:spPr>
          <a:xfrm>
            <a:off x="3884760" y="8685360"/>
            <a:ext cx="2971440" cy="456840"/>
          </a:xfrm>
          <a:prstGeom prst="rect">
            <a:avLst/>
          </a:prstGeom>
        </p:spPr>
        <p:txBody>
          <a:bodyPr anchor="b"/>
          <a:lstStyle/>
          <a:p>
            <a:pPr algn="r">
              <a:lnSpc>
                <a:spcPct val="100000"/>
              </a:lnSpc>
            </a:pPr>
            <a:fld id="{CAFECB79-56E5-4428-A362-4B1E64BA4050}" type="slidenum">
              <a:rPr lang="en-US" sz="1200">
                <a:solidFill>
                  <a:srgbClr val="000000"/>
                </a:solidFill>
                <a:latin typeface="+mn-lt"/>
                <a:ea typeface="+mn-ea"/>
              </a:rPr>
              <a:t>72</a:t>
            </a:fld>
            <a:endParaRPr/>
          </a:p>
        </p:txBody>
      </p:sp>
    </p:spTree>
    <p:extLst>
      <p:ext uri="{BB962C8B-B14F-4D97-AF65-F5344CB8AC3E}">
        <p14:creationId xmlns:p14="http://schemas.microsoft.com/office/powerpoint/2010/main" val="61234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body"/>
          </p:nvPr>
        </p:nvSpPr>
        <p:spPr>
          <a:xfrm>
            <a:off x="685800" y="4343400"/>
            <a:ext cx="5486040" cy="4114440"/>
          </a:xfrm>
          <a:prstGeom prst="rect">
            <a:avLst/>
          </a:prstGeom>
        </p:spPr>
        <p:txBody>
          <a:bodyPr/>
          <a:lstStyle/>
          <a:p>
            <a:pPr>
              <a:lnSpc>
                <a:spcPct val="100000"/>
              </a:lnSpc>
            </a:pPr>
            <a:endParaRPr/>
          </a:p>
          <a:p>
            <a:pPr>
              <a:lnSpc>
                <a:spcPct val="100000"/>
              </a:lnSpc>
              <a:buFont typeface="Arial"/>
              <a:buChar char="•"/>
            </a:pPr>
            <a:r>
              <a:rPr lang="en-US" sz="1200">
                <a:latin typeface="Calibri"/>
              </a:rPr>
              <a:t>We will try our best to answer any questions as the sessions progress.</a:t>
            </a:r>
            <a:endParaRPr/>
          </a:p>
          <a:p>
            <a:pPr>
              <a:lnSpc>
                <a:spcPct val="100000"/>
              </a:lnSpc>
              <a:buFont typeface="Arial"/>
              <a:buChar char="•"/>
            </a:pPr>
            <a:r>
              <a:rPr lang="en-US" sz="1200">
                <a:latin typeface="Calibri"/>
              </a:rPr>
              <a:t>Any questions which can’t be answered during the course of a session will go in the parking lot , we will take those at opportune moments.</a:t>
            </a:r>
            <a:endParaRPr/>
          </a:p>
          <a:p>
            <a:pPr>
              <a:lnSpc>
                <a:spcPct val="100000"/>
              </a:lnSpc>
              <a:buFont typeface="Arial"/>
              <a:buChar char="•"/>
            </a:pPr>
            <a:r>
              <a:rPr lang="en-US" sz="1200">
                <a:latin typeface="Calibri"/>
              </a:rPr>
              <a:t>Participate fully in all exercises. Try to complete all tasks to the best of your ability.</a:t>
            </a:r>
            <a:endParaRPr/>
          </a:p>
          <a:p>
            <a:pPr>
              <a:lnSpc>
                <a:spcPct val="100000"/>
              </a:lnSpc>
              <a:buFont typeface="Arial"/>
              <a:buChar char="•"/>
            </a:pPr>
            <a:r>
              <a:rPr lang="en-US" sz="1200">
                <a:latin typeface="Calibri"/>
              </a:rPr>
              <a:t>Ask for assistance. No one’s perfect, and it’s expected that you’ll ask for all necessary explanations.</a:t>
            </a:r>
            <a:endParaRPr/>
          </a:p>
          <a:p>
            <a:pPr>
              <a:lnSpc>
                <a:spcPct val="100000"/>
              </a:lnSpc>
              <a:buFont typeface="Arial"/>
              <a:buChar char="•"/>
            </a:pPr>
            <a:r>
              <a:rPr lang="en-US" sz="1200">
                <a:latin typeface="Calibri"/>
              </a:rPr>
              <a:t>No sleeping.</a:t>
            </a:r>
            <a:endParaRPr/>
          </a:p>
          <a:p>
            <a:pPr>
              <a:lnSpc>
                <a:spcPct val="100000"/>
              </a:lnSpc>
              <a:buFont typeface="Arial"/>
              <a:buChar char="•"/>
            </a:pPr>
            <a:r>
              <a:rPr lang="en-US" sz="1200">
                <a:latin typeface="Calibri"/>
              </a:rPr>
              <a:t>One discussion at a time.</a:t>
            </a:r>
            <a:endParaRPr/>
          </a:p>
          <a:p>
            <a:pPr>
              <a:lnSpc>
                <a:spcPct val="100000"/>
              </a:lnSpc>
              <a:buFont typeface="Arial"/>
              <a:buChar char="•"/>
            </a:pPr>
            <a:r>
              <a:rPr lang="en-US" sz="1200">
                <a:latin typeface="Calibri"/>
              </a:rPr>
              <a:t>We have scheduled break times, but you can agree with your pair to take other breaks as needed</a:t>
            </a:r>
            <a:endParaRPr/>
          </a:p>
        </p:txBody>
      </p:sp>
      <p:sp>
        <p:nvSpPr>
          <p:cNvPr id="552" name="TextShape 2"/>
          <p:cNvSpPr txBox="1"/>
          <p:nvPr/>
        </p:nvSpPr>
        <p:spPr>
          <a:xfrm>
            <a:off x="3884760" y="8685360"/>
            <a:ext cx="2971440" cy="456840"/>
          </a:xfrm>
          <a:prstGeom prst="rect">
            <a:avLst/>
          </a:prstGeom>
        </p:spPr>
        <p:txBody>
          <a:bodyPr anchor="b"/>
          <a:lstStyle/>
          <a:p>
            <a:pPr algn="r">
              <a:lnSpc>
                <a:spcPct val="100000"/>
              </a:lnSpc>
            </a:pPr>
            <a:fld id="{F4940D1F-5FDA-46E2-9FA8-658BDDE8D53D}" type="slidenum">
              <a:rPr lang="en-US" sz="1200">
                <a:solidFill>
                  <a:srgbClr val="000000"/>
                </a:solidFill>
                <a:latin typeface="+mn-lt"/>
                <a:ea typeface="+mn-ea"/>
              </a:rPr>
              <a:t>4</a:t>
            </a:fld>
            <a:endParaRPr/>
          </a:p>
        </p:txBody>
      </p:sp>
    </p:spTree>
    <p:extLst>
      <p:ext uri="{BB962C8B-B14F-4D97-AF65-F5344CB8AC3E}">
        <p14:creationId xmlns:p14="http://schemas.microsoft.com/office/powerpoint/2010/main" val="480016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body"/>
          </p:nvPr>
        </p:nvSpPr>
        <p:spPr>
          <a:xfrm>
            <a:off x="685800" y="4343400"/>
            <a:ext cx="5486040" cy="4114440"/>
          </a:xfrm>
          <a:prstGeom prst="rect">
            <a:avLst/>
          </a:prstGeom>
        </p:spPr>
        <p:txBody>
          <a:bodyPr/>
          <a:lstStyle/>
          <a:p>
            <a:r>
              <a:rPr lang="en-US"/>
              <a:t>AKA Story tests, customer tests</a:t>
            </a:r>
            <a:endParaRPr/>
          </a:p>
        </p:txBody>
      </p:sp>
      <p:sp>
        <p:nvSpPr>
          <p:cNvPr id="588" name="TextShape 2"/>
          <p:cNvSpPr txBox="1"/>
          <p:nvPr/>
        </p:nvSpPr>
        <p:spPr>
          <a:xfrm>
            <a:off x="3884760" y="8685360"/>
            <a:ext cx="2971440" cy="456840"/>
          </a:xfrm>
          <a:prstGeom prst="rect">
            <a:avLst/>
          </a:prstGeom>
        </p:spPr>
        <p:txBody>
          <a:bodyPr anchor="b"/>
          <a:lstStyle/>
          <a:p>
            <a:pPr algn="r">
              <a:lnSpc>
                <a:spcPct val="100000"/>
              </a:lnSpc>
            </a:pPr>
            <a:fld id="{F801DB32-F90C-426A-8BD8-6F8A941F2C8D}" type="slidenum">
              <a:rPr lang="en-US" sz="1200">
                <a:solidFill>
                  <a:srgbClr val="000000"/>
                </a:solidFill>
                <a:latin typeface="+mn-lt"/>
                <a:ea typeface="+mn-ea"/>
              </a:rPr>
              <a:t>79</a:t>
            </a:fld>
            <a:endParaRPr/>
          </a:p>
        </p:txBody>
      </p:sp>
    </p:spTree>
    <p:extLst>
      <p:ext uri="{BB962C8B-B14F-4D97-AF65-F5344CB8AC3E}">
        <p14:creationId xmlns:p14="http://schemas.microsoft.com/office/powerpoint/2010/main" val="1022443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PlaceHolder 1"/>
          <p:cNvSpPr>
            <a:spLocks noGrp="1"/>
          </p:cNvSpPr>
          <p:nvPr>
            <p:ph type="body"/>
          </p:nvPr>
        </p:nvSpPr>
        <p:spPr>
          <a:xfrm>
            <a:off x="685800" y="4343400"/>
            <a:ext cx="5486040" cy="4114440"/>
          </a:xfrm>
          <a:prstGeom prst="rect">
            <a:avLst/>
          </a:prstGeom>
        </p:spPr>
        <p:txBody>
          <a:bodyPr/>
          <a:lstStyle/>
          <a:p>
            <a:endParaRPr/>
          </a:p>
        </p:txBody>
      </p:sp>
      <p:sp>
        <p:nvSpPr>
          <p:cNvPr id="590" name="TextShape 2"/>
          <p:cNvSpPr txBox="1"/>
          <p:nvPr/>
        </p:nvSpPr>
        <p:spPr>
          <a:xfrm>
            <a:off x="3884760" y="8685360"/>
            <a:ext cx="2971440" cy="456840"/>
          </a:xfrm>
          <a:prstGeom prst="rect">
            <a:avLst/>
          </a:prstGeom>
        </p:spPr>
        <p:txBody>
          <a:bodyPr anchor="b"/>
          <a:lstStyle/>
          <a:p>
            <a:pPr algn="r">
              <a:lnSpc>
                <a:spcPct val="100000"/>
              </a:lnSpc>
            </a:pPr>
            <a:fld id="{B5897B8B-EBAC-4190-94E6-A5B940CDEDE1}" type="slidenum">
              <a:rPr lang="en-US" sz="1200">
                <a:solidFill>
                  <a:srgbClr val="000000"/>
                </a:solidFill>
                <a:latin typeface="+mn-lt"/>
                <a:ea typeface="+mn-ea"/>
              </a:rPr>
              <a:t>81</a:t>
            </a:fld>
            <a:endParaRPr/>
          </a:p>
        </p:txBody>
      </p:sp>
    </p:spTree>
    <p:extLst>
      <p:ext uri="{BB962C8B-B14F-4D97-AF65-F5344CB8AC3E}">
        <p14:creationId xmlns:p14="http://schemas.microsoft.com/office/powerpoint/2010/main" val="48618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laceHolder 1"/>
          <p:cNvSpPr>
            <a:spLocks noGrp="1"/>
          </p:cNvSpPr>
          <p:nvPr>
            <p:ph type="body"/>
          </p:nvPr>
        </p:nvSpPr>
        <p:spPr>
          <a:xfrm>
            <a:off x="685800" y="4343400"/>
            <a:ext cx="5486040" cy="4114440"/>
          </a:xfrm>
          <a:prstGeom prst="rect">
            <a:avLst/>
          </a:prstGeom>
        </p:spPr>
        <p:txBody>
          <a:bodyPr/>
          <a:lstStyle/>
          <a:p>
            <a:r>
              <a:rPr lang="en-US"/>
              <a:t>Answers important strategic questions: </a:t>
            </a:r>
            <a:endParaRPr/>
          </a:p>
          <a:p>
            <a:pPr>
              <a:lnSpc>
                <a:spcPct val="100000"/>
              </a:lnSpc>
            </a:pPr>
            <a:r>
              <a:rPr lang="en-US"/>
              <a:t>How can tests be executed early and often enough to mitigate risk? </a:t>
            </a:r>
            <a:endParaRPr/>
          </a:p>
          <a:p>
            <a:pPr>
              <a:lnSpc>
                <a:spcPct val="100000"/>
              </a:lnSpc>
            </a:pPr>
            <a:r>
              <a:rPr lang="en-US"/>
              <a:t>How can tests be maintained as long-lived, evolving, and reusable assets? </a:t>
            </a:r>
            <a:endParaRPr/>
          </a:p>
          <a:p>
            <a:pPr>
              <a:lnSpc>
                <a:spcPct val="100000"/>
              </a:lnSpc>
            </a:pPr>
            <a:r>
              <a:rPr lang="en-US"/>
              <a:t>How can testing involve all the stakeholders in the software development process such that requirements are fully understood and tested? </a:t>
            </a:r>
            <a:endParaRPr/>
          </a:p>
          <a:p>
            <a:pPr>
              <a:lnSpc>
                <a:spcPct val="100000"/>
              </a:lnSpc>
            </a:pPr>
            <a:r>
              <a:rPr lang="en-US"/>
              <a:t>How can the highest value most essential testing be identified?</a:t>
            </a:r>
            <a:endParaRPr/>
          </a:p>
          <a:p>
            <a:pPr>
              <a:lnSpc>
                <a:spcPct val="100000"/>
              </a:lnSpc>
            </a:pPr>
            <a:r>
              <a:rPr lang="en-US"/>
              <a:t>Functional test automation is not an end unto itself – it’s a tool and a capability </a:t>
            </a:r>
            <a:endParaRPr/>
          </a:p>
          <a:p>
            <a:pPr>
              <a:lnSpc>
                <a:spcPct val="100000"/>
              </a:lnSpc>
            </a:pPr>
            <a:r>
              <a:rPr lang="en-US"/>
              <a:t>Automation does a few things very well:</a:t>
            </a:r>
            <a:endParaRPr/>
          </a:p>
          <a:p>
            <a:pPr>
              <a:lnSpc>
                <a:spcPct val="100000"/>
              </a:lnSpc>
            </a:pPr>
            <a:r>
              <a:rPr lang="en-US"/>
              <a:t>Makes regressions run faster, freeing testers up to think, not click</a:t>
            </a:r>
            <a:endParaRPr/>
          </a:p>
          <a:p>
            <a:pPr>
              <a:lnSpc>
                <a:spcPct val="100000"/>
              </a:lnSpc>
            </a:pPr>
            <a:r>
              <a:rPr lang="en-US"/>
              <a:t>Allows for running tests in different environments and on different platforms</a:t>
            </a:r>
            <a:endParaRPr/>
          </a:p>
          <a:p>
            <a:pPr>
              <a:lnSpc>
                <a:spcPct val="100000"/>
              </a:lnSpc>
            </a:pPr>
            <a:r>
              <a:rPr lang="en-US"/>
              <a:t>Shores up the safety net</a:t>
            </a:r>
            <a:endParaRPr/>
          </a:p>
          <a:p>
            <a:pPr>
              <a:lnSpc>
                <a:spcPct val="100000"/>
              </a:lnSpc>
            </a:pPr>
            <a:r>
              <a:rPr lang="en-US"/>
              <a:t>Extends your capacity to cover different testing models</a:t>
            </a:r>
            <a:endParaRPr/>
          </a:p>
          <a:p>
            <a:pPr>
              <a:lnSpc>
                <a:spcPct val="100000"/>
              </a:lnSpc>
            </a:pPr>
            <a:r>
              <a:rPr lang="en-US"/>
              <a:t>Gives fast feedback to teams </a:t>
            </a:r>
            <a:endParaRPr/>
          </a:p>
          <a:p>
            <a:pPr>
              <a:lnSpc>
                <a:spcPct val="100000"/>
              </a:lnSpc>
            </a:pPr>
            <a:r>
              <a:rPr lang="en-US"/>
              <a:t>Reduces the defects that make it to production by providing frequent regression checks </a:t>
            </a:r>
            <a:endParaRPr/>
          </a:p>
          <a:p>
            <a:pPr>
              <a:lnSpc>
                <a:spcPct val="100000"/>
              </a:lnSpc>
            </a:pPr>
            <a:r>
              <a:rPr lang="en-US"/>
              <a:t>Makes requirements clearer by giving developers executable acceptance tests  </a:t>
            </a:r>
            <a:endParaRPr/>
          </a:p>
          <a:p>
            <a:pPr>
              <a:lnSpc>
                <a:spcPct val="100000"/>
              </a:lnSpc>
            </a:pPr>
            <a:r>
              <a:rPr lang="en-US"/>
              <a:t>Automation does not:</a:t>
            </a:r>
            <a:endParaRPr/>
          </a:p>
          <a:p>
            <a:pPr>
              <a:lnSpc>
                <a:spcPct val="100000"/>
              </a:lnSpc>
            </a:pPr>
            <a:r>
              <a:rPr lang="en-US"/>
              <a:t>Find all of the bugs a user might encounter</a:t>
            </a:r>
            <a:endParaRPr/>
          </a:p>
          <a:p>
            <a:pPr>
              <a:lnSpc>
                <a:spcPct val="100000"/>
              </a:lnSpc>
            </a:pPr>
            <a:r>
              <a:rPr lang="en-US"/>
              <a:t>Find logical inconsistencies, performance, security or UX problems in the application</a:t>
            </a:r>
            <a:endParaRPr/>
          </a:p>
          <a:p>
            <a:pPr>
              <a:lnSpc>
                <a:spcPct val="100000"/>
              </a:lnSpc>
            </a:pPr>
            <a:r>
              <a:rPr lang="en-US"/>
              <a:t>Cover all boundary conditions, particularly at higher levels</a:t>
            </a:r>
            <a:endParaRPr/>
          </a:p>
          <a:p>
            <a:pPr>
              <a:lnSpc>
                <a:spcPct val="100000"/>
              </a:lnSpc>
            </a:pPr>
            <a:endParaRPr/>
          </a:p>
          <a:p>
            <a:pPr>
              <a:lnSpc>
                <a:spcPct val="100000"/>
              </a:lnSpc>
            </a:pPr>
            <a:r>
              <a:rPr lang="en-US"/>
              <a:t>Many organizations believe that unit tests are a panacea for software quality </a:t>
            </a:r>
            <a:endParaRPr/>
          </a:p>
          <a:p>
            <a:pPr>
              <a:lnSpc>
                <a:spcPct val="100000"/>
              </a:lnSpc>
            </a:pPr>
            <a:r>
              <a:rPr lang="en-US"/>
              <a:t>Unit tests are good at a few things:</a:t>
            </a:r>
            <a:endParaRPr/>
          </a:p>
          <a:p>
            <a:pPr>
              <a:lnSpc>
                <a:spcPct val="100000"/>
              </a:lnSpc>
            </a:pPr>
            <a:r>
              <a:rPr lang="en-US"/>
              <a:t>Preserving developer intention</a:t>
            </a:r>
            <a:endParaRPr/>
          </a:p>
          <a:p>
            <a:pPr>
              <a:lnSpc>
                <a:spcPct val="100000"/>
              </a:lnSpc>
            </a:pPr>
            <a:r>
              <a:rPr lang="en-US"/>
              <a:t>Helping developers design code better</a:t>
            </a:r>
            <a:endParaRPr/>
          </a:p>
          <a:p>
            <a:pPr>
              <a:lnSpc>
                <a:spcPct val="100000"/>
              </a:lnSpc>
            </a:pPr>
            <a:r>
              <a:rPr lang="en-US"/>
              <a:t>Helping developers think through boundary conditions</a:t>
            </a:r>
            <a:endParaRPr/>
          </a:p>
          <a:p>
            <a:pPr>
              <a:lnSpc>
                <a:spcPct val="100000"/>
              </a:lnSpc>
            </a:pPr>
            <a:r>
              <a:rPr lang="en-US"/>
              <a:t>Unit tests aren’t good at:</a:t>
            </a:r>
            <a:endParaRPr/>
          </a:p>
          <a:p>
            <a:pPr>
              <a:lnSpc>
                <a:spcPct val="100000"/>
              </a:lnSpc>
            </a:pPr>
            <a:r>
              <a:rPr lang="en-US"/>
              <a:t>Checking integration between components</a:t>
            </a:r>
            <a:endParaRPr/>
          </a:p>
          <a:p>
            <a:pPr>
              <a:lnSpc>
                <a:spcPct val="100000"/>
              </a:lnSpc>
            </a:pPr>
            <a:r>
              <a:rPr lang="en-US"/>
              <a:t>Validating that software works from a user perspective</a:t>
            </a:r>
            <a:endParaRPr/>
          </a:p>
          <a:p>
            <a:pPr>
              <a:lnSpc>
                <a:spcPct val="100000"/>
              </a:lnSpc>
            </a:pPr>
            <a:r>
              <a:rPr lang="en-US"/>
              <a:t>Finding unanticipated errors</a:t>
            </a:r>
            <a:endParaRPr/>
          </a:p>
          <a:p>
            <a:pPr>
              <a:lnSpc>
                <a:spcPct val="100000"/>
              </a:lnSpc>
            </a:pPr>
            <a:r>
              <a:rPr lang="en-US"/>
              <a:t>Covering all boundary conditions </a:t>
            </a:r>
            <a:endParaRPr/>
          </a:p>
          <a:p>
            <a:pPr>
              <a:lnSpc>
                <a:spcPct val="100000"/>
              </a:lnSpc>
            </a:pPr>
            <a:endParaRPr/>
          </a:p>
          <a:p>
            <a:pPr>
              <a:lnSpc>
                <a:spcPct val="100000"/>
              </a:lnSpc>
            </a:pPr>
            <a:r>
              <a:rPr lang="en-US"/>
              <a:t>Brittleness</a:t>
            </a:r>
            <a:endParaRPr/>
          </a:p>
          <a:p>
            <a:pPr>
              <a:lnSpc>
                <a:spcPct val="100000"/>
              </a:lnSpc>
            </a:pPr>
            <a:r>
              <a:rPr lang="en-US"/>
              <a:t>Maintainability</a:t>
            </a:r>
            <a:endParaRPr/>
          </a:p>
          <a:p>
            <a:pPr>
              <a:lnSpc>
                <a:spcPct val="100000"/>
              </a:lnSpc>
            </a:pPr>
            <a:r>
              <a:rPr lang="en-US"/>
              <a:t>Time Required</a:t>
            </a:r>
            <a:endParaRPr/>
          </a:p>
          <a:p>
            <a:pPr>
              <a:lnSpc>
                <a:spcPct val="100000"/>
              </a:lnSpc>
            </a:pPr>
            <a:r>
              <a:rPr lang="en-US"/>
              <a:t>Not inherently collaborative</a:t>
            </a:r>
            <a:endParaRPr/>
          </a:p>
        </p:txBody>
      </p:sp>
      <p:sp>
        <p:nvSpPr>
          <p:cNvPr id="592" name="TextShape 2"/>
          <p:cNvSpPr txBox="1"/>
          <p:nvPr/>
        </p:nvSpPr>
        <p:spPr>
          <a:xfrm>
            <a:off x="3884760" y="8685360"/>
            <a:ext cx="2971440" cy="456840"/>
          </a:xfrm>
          <a:prstGeom prst="rect">
            <a:avLst/>
          </a:prstGeom>
        </p:spPr>
        <p:txBody>
          <a:bodyPr anchor="b"/>
          <a:lstStyle/>
          <a:p>
            <a:pPr algn="r">
              <a:lnSpc>
                <a:spcPct val="100000"/>
              </a:lnSpc>
            </a:pPr>
            <a:fld id="{4DF226C1-779A-4F5E-A53C-26DA52862959}" type="slidenum">
              <a:rPr lang="en-US" sz="1200">
                <a:solidFill>
                  <a:srgbClr val="000000"/>
                </a:solidFill>
                <a:latin typeface="+mn-lt"/>
                <a:ea typeface="+mn-ea"/>
              </a:rPr>
              <a:t>82</a:t>
            </a:fld>
            <a:endParaRPr/>
          </a:p>
        </p:txBody>
      </p:sp>
    </p:spTree>
    <p:extLst>
      <p:ext uri="{BB962C8B-B14F-4D97-AF65-F5344CB8AC3E}">
        <p14:creationId xmlns:p14="http://schemas.microsoft.com/office/powerpoint/2010/main" val="1086150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685800" y="4343400"/>
            <a:ext cx="5486040" cy="4114440"/>
          </a:xfrm>
          <a:prstGeom prst="rect">
            <a:avLst/>
          </a:prstGeom>
        </p:spPr>
        <p:txBody>
          <a:bodyPr/>
          <a:lstStyle/>
          <a:p>
            <a:r>
              <a:rPr lang="en-US"/>
              <a:t>Answers important strategic questions: </a:t>
            </a:r>
            <a:endParaRPr/>
          </a:p>
          <a:p>
            <a:pPr>
              <a:lnSpc>
                <a:spcPct val="100000"/>
              </a:lnSpc>
            </a:pPr>
            <a:r>
              <a:rPr lang="en-US"/>
              <a:t>How can tests be executed early and often enough to mitigate risk? </a:t>
            </a:r>
            <a:endParaRPr/>
          </a:p>
          <a:p>
            <a:pPr>
              <a:lnSpc>
                <a:spcPct val="100000"/>
              </a:lnSpc>
            </a:pPr>
            <a:r>
              <a:rPr lang="en-US"/>
              <a:t>How can tests be maintained as long-lived, evolving, and reusable assets? </a:t>
            </a:r>
            <a:endParaRPr/>
          </a:p>
          <a:p>
            <a:pPr>
              <a:lnSpc>
                <a:spcPct val="100000"/>
              </a:lnSpc>
            </a:pPr>
            <a:r>
              <a:rPr lang="en-US"/>
              <a:t>How can testing involve all the stakeholders in the software development process such that requirements are fully understood and tested? </a:t>
            </a:r>
            <a:endParaRPr/>
          </a:p>
          <a:p>
            <a:pPr>
              <a:lnSpc>
                <a:spcPct val="100000"/>
              </a:lnSpc>
            </a:pPr>
            <a:r>
              <a:rPr lang="en-US"/>
              <a:t>How can the highest value most essential testing be identified?</a:t>
            </a:r>
            <a:endParaRPr/>
          </a:p>
          <a:p>
            <a:pPr>
              <a:lnSpc>
                <a:spcPct val="100000"/>
              </a:lnSpc>
            </a:pPr>
            <a:r>
              <a:rPr lang="en-US"/>
              <a:t>Functional test automation is not an end unto itself – it’s a tool and a capability </a:t>
            </a:r>
            <a:endParaRPr/>
          </a:p>
          <a:p>
            <a:pPr>
              <a:lnSpc>
                <a:spcPct val="100000"/>
              </a:lnSpc>
            </a:pPr>
            <a:r>
              <a:rPr lang="en-US"/>
              <a:t>Automation does a few things very well:</a:t>
            </a:r>
            <a:endParaRPr/>
          </a:p>
          <a:p>
            <a:pPr>
              <a:lnSpc>
                <a:spcPct val="100000"/>
              </a:lnSpc>
            </a:pPr>
            <a:r>
              <a:rPr lang="en-US"/>
              <a:t>Makes regressions run faster, freeing testers up to think, not click</a:t>
            </a:r>
            <a:endParaRPr/>
          </a:p>
          <a:p>
            <a:pPr>
              <a:lnSpc>
                <a:spcPct val="100000"/>
              </a:lnSpc>
            </a:pPr>
            <a:r>
              <a:rPr lang="en-US"/>
              <a:t>Allows for running tests in different environments and on different platforms</a:t>
            </a:r>
            <a:endParaRPr/>
          </a:p>
          <a:p>
            <a:pPr>
              <a:lnSpc>
                <a:spcPct val="100000"/>
              </a:lnSpc>
            </a:pPr>
            <a:r>
              <a:rPr lang="en-US"/>
              <a:t>Shores up the safety net</a:t>
            </a:r>
            <a:endParaRPr/>
          </a:p>
          <a:p>
            <a:pPr>
              <a:lnSpc>
                <a:spcPct val="100000"/>
              </a:lnSpc>
            </a:pPr>
            <a:r>
              <a:rPr lang="en-US"/>
              <a:t>Extends your capacity to cover different testing models</a:t>
            </a:r>
            <a:endParaRPr/>
          </a:p>
          <a:p>
            <a:pPr>
              <a:lnSpc>
                <a:spcPct val="100000"/>
              </a:lnSpc>
            </a:pPr>
            <a:r>
              <a:rPr lang="en-US"/>
              <a:t>Gives fast feedback to teams </a:t>
            </a:r>
            <a:endParaRPr/>
          </a:p>
          <a:p>
            <a:pPr>
              <a:lnSpc>
                <a:spcPct val="100000"/>
              </a:lnSpc>
            </a:pPr>
            <a:r>
              <a:rPr lang="en-US"/>
              <a:t>Reduces the defects that make it to production by providing frequent regression checks </a:t>
            </a:r>
            <a:endParaRPr/>
          </a:p>
          <a:p>
            <a:pPr>
              <a:lnSpc>
                <a:spcPct val="100000"/>
              </a:lnSpc>
            </a:pPr>
            <a:r>
              <a:rPr lang="en-US"/>
              <a:t>Makes requirements clearer by giving developers executable acceptance tests  </a:t>
            </a:r>
            <a:endParaRPr/>
          </a:p>
          <a:p>
            <a:pPr>
              <a:lnSpc>
                <a:spcPct val="100000"/>
              </a:lnSpc>
            </a:pPr>
            <a:r>
              <a:rPr lang="en-US"/>
              <a:t>Automation does not:</a:t>
            </a:r>
            <a:endParaRPr/>
          </a:p>
          <a:p>
            <a:pPr>
              <a:lnSpc>
                <a:spcPct val="100000"/>
              </a:lnSpc>
            </a:pPr>
            <a:r>
              <a:rPr lang="en-US"/>
              <a:t>Find all of the bugs a user might encounter</a:t>
            </a:r>
            <a:endParaRPr/>
          </a:p>
          <a:p>
            <a:pPr>
              <a:lnSpc>
                <a:spcPct val="100000"/>
              </a:lnSpc>
            </a:pPr>
            <a:r>
              <a:rPr lang="en-US"/>
              <a:t>Find logical inconsistencies, performance, security or UX problems in the application</a:t>
            </a:r>
            <a:endParaRPr/>
          </a:p>
          <a:p>
            <a:pPr>
              <a:lnSpc>
                <a:spcPct val="100000"/>
              </a:lnSpc>
            </a:pPr>
            <a:r>
              <a:rPr lang="en-US"/>
              <a:t>Cover all boundary conditions, particularly at higher levels</a:t>
            </a:r>
            <a:endParaRPr/>
          </a:p>
          <a:p>
            <a:pPr>
              <a:lnSpc>
                <a:spcPct val="100000"/>
              </a:lnSpc>
            </a:pPr>
            <a:endParaRPr/>
          </a:p>
          <a:p>
            <a:pPr>
              <a:lnSpc>
                <a:spcPct val="100000"/>
              </a:lnSpc>
            </a:pPr>
            <a:r>
              <a:rPr lang="en-US"/>
              <a:t>Many organizations believe that unit tests are a panacea for software quality </a:t>
            </a:r>
            <a:endParaRPr/>
          </a:p>
          <a:p>
            <a:pPr>
              <a:lnSpc>
                <a:spcPct val="100000"/>
              </a:lnSpc>
            </a:pPr>
            <a:r>
              <a:rPr lang="en-US"/>
              <a:t>Unit tests are good at a few things:</a:t>
            </a:r>
            <a:endParaRPr/>
          </a:p>
          <a:p>
            <a:pPr>
              <a:lnSpc>
                <a:spcPct val="100000"/>
              </a:lnSpc>
            </a:pPr>
            <a:r>
              <a:rPr lang="en-US"/>
              <a:t>Preserving developer intention</a:t>
            </a:r>
            <a:endParaRPr/>
          </a:p>
          <a:p>
            <a:pPr>
              <a:lnSpc>
                <a:spcPct val="100000"/>
              </a:lnSpc>
            </a:pPr>
            <a:r>
              <a:rPr lang="en-US"/>
              <a:t>Helping developers design code better</a:t>
            </a:r>
            <a:endParaRPr/>
          </a:p>
          <a:p>
            <a:pPr>
              <a:lnSpc>
                <a:spcPct val="100000"/>
              </a:lnSpc>
            </a:pPr>
            <a:r>
              <a:rPr lang="en-US"/>
              <a:t>Helping developers think through boundary conditions</a:t>
            </a:r>
            <a:endParaRPr/>
          </a:p>
          <a:p>
            <a:pPr>
              <a:lnSpc>
                <a:spcPct val="100000"/>
              </a:lnSpc>
            </a:pPr>
            <a:r>
              <a:rPr lang="en-US"/>
              <a:t>Unit tests aren’t good at:</a:t>
            </a:r>
            <a:endParaRPr/>
          </a:p>
          <a:p>
            <a:pPr>
              <a:lnSpc>
                <a:spcPct val="100000"/>
              </a:lnSpc>
            </a:pPr>
            <a:r>
              <a:rPr lang="en-US"/>
              <a:t>Checking integration between components</a:t>
            </a:r>
            <a:endParaRPr/>
          </a:p>
          <a:p>
            <a:pPr>
              <a:lnSpc>
                <a:spcPct val="100000"/>
              </a:lnSpc>
            </a:pPr>
            <a:r>
              <a:rPr lang="en-US"/>
              <a:t>Validating that software works from a user perspective</a:t>
            </a:r>
            <a:endParaRPr/>
          </a:p>
          <a:p>
            <a:pPr>
              <a:lnSpc>
                <a:spcPct val="100000"/>
              </a:lnSpc>
            </a:pPr>
            <a:r>
              <a:rPr lang="en-US"/>
              <a:t>Finding unanticipated errors</a:t>
            </a:r>
            <a:endParaRPr/>
          </a:p>
          <a:p>
            <a:pPr>
              <a:lnSpc>
                <a:spcPct val="100000"/>
              </a:lnSpc>
            </a:pPr>
            <a:r>
              <a:rPr lang="en-US"/>
              <a:t>Covering all boundary conditions </a:t>
            </a:r>
            <a:endParaRPr/>
          </a:p>
          <a:p>
            <a:pPr>
              <a:lnSpc>
                <a:spcPct val="100000"/>
              </a:lnSpc>
            </a:pPr>
            <a:endParaRPr/>
          </a:p>
          <a:p>
            <a:pPr>
              <a:lnSpc>
                <a:spcPct val="100000"/>
              </a:lnSpc>
            </a:pPr>
            <a:r>
              <a:rPr lang="en-US"/>
              <a:t>Brittleness</a:t>
            </a:r>
            <a:endParaRPr/>
          </a:p>
          <a:p>
            <a:pPr>
              <a:lnSpc>
                <a:spcPct val="100000"/>
              </a:lnSpc>
            </a:pPr>
            <a:r>
              <a:rPr lang="en-US"/>
              <a:t>Maintainability</a:t>
            </a:r>
            <a:endParaRPr/>
          </a:p>
          <a:p>
            <a:pPr>
              <a:lnSpc>
                <a:spcPct val="100000"/>
              </a:lnSpc>
            </a:pPr>
            <a:r>
              <a:rPr lang="en-US"/>
              <a:t>Time Required</a:t>
            </a:r>
            <a:endParaRPr/>
          </a:p>
          <a:p>
            <a:pPr>
              <a:lnSpc>
                <a:spcPct val="100000"/>
              </a:lnSpc>
            </a:pPr>
            <a:r>
              <a:rPr lang="en-US"/>
              <a:t>Not inherently collaborative</a:t>
            </a:r>
            <a:endParaRPr/>
          </a:p>
        </p:txBody>
      </p:sp>
      <p:sp>
        <p:nvSpPr>
          <p:cNvPr id="594" name="TextShape 2"/>
          <p:cNvSpPr txBox="1"/>
          <p:nvPr/>
        </p:nvSpPr>
        <p:spPr>
          <a:xfrm>
            <a:off x="3884760" y="8685360"/>
            <a:ext cx="2971440" cy="456840"/>
          </a:xfrm>
          <a:prstGeom prst="rect">
            <a:avLst/>
          </a:prstGeom>
        </p:spPr>
        <p:txBody>
          <a:bodyPr anchor="b"/>
          <a:lstStyle/>
          <a:p>
            <a:pPr algn="r">
              <a:lnSpc>
                <a:spcPct val="100000"/>
              </a:lnSpc>
            </a:pPr>
            <a:fld id="{5AFA57F9-F350-4FD2-ACFC-DB6F175D1D55}" type="slidenum">
              <a:rPr lang="en-US" sz="1200">
                <a:solidFill>
                  <a:srgbClr val="000000"/>
                </a:solidFill>
                <a:latin typeface="+mn-lt"/>
                <a:ea typeface="+mn-ea"/>
              </a:rPr>
              <a:t>83</a:t>
            </a:fld>
            <a:endParaRPr/>
          </a:p>
        </p:txBody>
      </p:sp>
    </p:spTree>
    <p:extLst>
      <p:ext uri="{BB962C8B-B14F-4D97-AF65-F5344CB8AC3E}">
        <p14:creationId xmlns:p14="http://schemas.microsoft.com/office/powerpoint/2010/main" val="1317815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PlaceHolder 1"/>
          <p:cNvSpPr>
            <a:spLocks noGrp="1"/>
          </p:cNvSpPr>
          <p:nvPr>
            <p:ph type="body"/>
          </p:nvPr>
        </p:nvSpPr>
        <p:spPr>
          <a:xfrm>
            <a:off x="685800" y="4343400"/>
            <a:ext cx="5486040" cy="4114440"/>
          </a:xfrm>
          <a:prstGeom prst="rect">
            <a:avLst/>
          </a:prstGeom>
        </p:spPr>
        <p:txBody>
          <a:bodyPr/>
          <a:lstStyle/>
          <a:p>
            <a:r>
              <a:rPr lang="en-US"/>
              <a:t>ID Changes – does this make sense</a:t>
            </a:r>
            <a:endParaRPr/>
          </a:p>
          <a:p>
            <a:endParaRPr/>
          </a:p>
          <a:p>
            <a:pPr>
              <a:lnSpc>
                <a:spcPct val="100000"/>
              </a:lnSpc>
            </a:pPr>
            <a:r>
              <a:rPr lang="en-US"/>
              <a:t>DRY Principle - e.g., Control type change -- list to combo </a:t>
            </a:r>
            <a:endParaRPr/>
          </a:p>
        </p:txBody>
      </p:sp>
      <p:sp>
        <p:nvSpPr>
          <p:cNvPr id="596" name="TextShape 2"/>
          <p:cNvSpPr txBox="1"/>
          <p:nvPr/>
        </p:nvSpPr>
        <p:spPr>
          <a:xfrm>
            <a:off x="3884760" y="8685360"/>
            <a:ext cx="2971440" cy="456840"/>
          </a:xfrm>
          <a:prstGeom prst="rect">
            <a:avLst/>
          </a:prstGeom>
        </p:spPr>
        <p:txBody>
          <a:bodyPr anchor="b"/>
          <a:lstStyle/>
          <a:p>
            <a:pPr algn="r">
              <a:lnSpc>
                <a:spcPct val="100000"/>
              </a:lnSpc>
            </a:pPr>
            <a:fld id="{4744A896-18C3-4F7F-9C3B-1A1D637FC801}" type="slidenum">
              <a:rPr lang="en-US" sz="1200">
                <a:solidFill>
                  <a:srgbClr val="000000"/>
                </a:solidFill>
                <a:latin typeface="+mn-lt"/>
                <a:ea typeface="+mn-ea"/>
              </a:rPr>
              <a:t>97</a:t>
            </a:fld>
            <a:endParaRPr/>
          </a:p>
        </p:txBody>
      </p:sp>
    </p:spTree>
    <p:extLst>
      <p:ext uri="{BB962C8B-B14F-4D97-AF65-F5344CB8AC3E}">
        <p14:creationId xmlns:p14="http://schemas.microsoft.com/office/powerpoint/2010/main" val="1522912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PlaceHolder 1"/>
          <p:cNvSpPr>
            <a:spLocks noGrp="1"/>
          </p:cNvSpPr>
          <p:nvPr>
            <p:ph type="body"/>
          </p:nvPr>
        </p:nvSpPr>
        <p:spPr>
          <a:xfrm>
            <a:off x="685800" y="4343400"/>
            <a:ext cx="5486040" cy="4114440"/>
          </a:xfrm>
          <a:prstGeom prst="rect">
            <a:avLst/>
          </a:prstGeom>
        </p:spPr>
        <p:txBody>
          <a:bodyPr/>
          <a:lstStyle/>
          <a:p>
            <a:endParaRPr/>
          </a:p>
          <a:p>
            <a:r>
              <a:rPr lang="en-US"/>
              <a:t>Concept</a:t>
            </a:r>
            <a:endParaRPr/>
          </a:p>
          <a:p>
            <a:r>
              <a:rPr lang="en-US"/>
              <a:t>Logged in as admin</a:t>
            </a:r>
            <a:endParaRPr/>
          </a:p>
          <a:p>
            <a:endParaRPr/>
          </a:p>
          <a:p>
            <a:r>
              <a:rPr lang="en-US"/>
              <a:t>Go to login page</a:t>
            </a:r>
            <a:endParaRPr/>
          </a:p>
          <a:p>
            <a:r>
              <a:rPr lang="en-US"/>
              <a:t>Type admin/admin</a:t>
            </a:r>
            <a:endParaRPr/>
          </a:p>
          <a:p>
            <a:endParaRPr/>
          </a:p>
          <a:p>
            <a:r>
              <a:rPr lang="en-US"/>
              <a:t>****</a:t>
            </a:r>
            <a:endParaRPr/>
          </a:p>
          <a:p>
            <a:endParaRPr/>
          </a:p>
          <a:p>
            <a:r>
              <a:rPr lang="en-US"/>
              <a:t>Tests</a:t>
            </a:r>
            <a:endParaRPr/>
          </a:p>
          <a:p>
            <a:endParaRPr/>
          </a:p>
          <a:p>
            <a:r>
              <a:rPr lang="en-US"/>
              <a:t>Call Logged in as admin</a:t>
            </a:r>
            <a:endParaRPr/>
          </a:p>
          <a:p>
            <a:r>
              <a:rPr lang="en-US"/>
              <a:t>Asset: On x page/</a:t>
            </a:r>
            <a:endParaRPr/>
          </a:p>
        </p:txBody>
      </p:sp>
      <p:sp>
        <p:nvSpPr>
          <p:cNvPr id="598" name="TextShape 2"/>
          <p:cNvSpPr txBox="1"/>
          <p:nvPr/>
        </p:nvSpPr>
        <p:spPr>
          <a:xfrm>
            <a:off x="3884760" y="8685360"/>
            <a:ext cx="2971440" cy="456840"/>
          </a:xfrm>
          <a:prstGeom prst="rect">
            <a:avLst/>
          </a:prstGeom>
        </p:spPr>
        <p:txBody>
          <a:bodyPr anchor="b"/>
          <a:lstStyle/>
          <a:p>
            <a:pPr algn="r">
              <a:lnSpc>
                <a:spcPct val="100000"/>
              </a:lnSpc>
            </a:pPr>
            <a:fld id="{7B56B623-F60F-4D35-9FF2-D877B6A73BEA}" type="slidenum">
              <a:rPr lang="en-US" sz="1200">
                <a:solidFill>
                  <a:srgbClr val="000000"/>
                </a:solidFill>
                <a:latin typeface="+mn-lt"/>
                <a:ea typeface="+mn-ea"/>
              </a:rPr>
              <a:t>98</a:t>
            </a:fld>
            <a:endParaRPr/>
          </a:p>
        </p:txBody>
      </p:sp>
    </p:spTree>
    <p:extLst>
      <p:ext uri="{BB962C8B-B14F-4D97-AF65-F5344CB8AC3E}">
        <p14:creationId xmlns:p14="http://schemas.microsoft.com/office/powerpoint/2010/main" val="1878534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type="body"/>
          </p:nvPr>
        </p:nvSpPr>
        <p:spPr>
          <a:xfrm>
            <a:off x="685800" y="4343400"/>
            <a:ext cx="5486040" cy="4114440"/>
          </a:xfrm>
          <a:prstGeom prst="rect">
            <a:avLst/>
          </a:prstGeom>
        </p:spPr>
        <p:txBody>
          <a:bodyPr/>
          <a:lstStyle/>
          <a:p>
            <a:r>
              <a:rPr lang="en-US"/>
              <a:t>Waits – don’t poll, go event based, use an explicit wait (selenium page model)</a:t>
            </a:r>
            <a:endParaRPr/>
          </a:p>
        </p:txBody>
      </p:sp>
      <p:sp>
        <p:nvSpPr>
          <p:cNvPr id="600" name="TextShape 2"/>
          <p:cNvSpPr txBox="1"/>
          <p:nvPr/>
        </p:nvSpPr>
        <p:spPr>
          <a:xfrm>
            <a:off x="3884760" y="8685360"/>
            <a:ext cx="2971440" cy="456840"/>
          </a:xfrm>
          <a:prstGeom prst="rect">
            <a:avLst/>
          </a:prstGeom>
        </p:spPr>
        <p:txBody>
          <a:bodyPr anchor="b"/>
          <a:lstStyle/>
          <a:p>
            <a:pPr algn="r">
              <a:lnSpc>
                <a:spcPct val="100000"/>
              </a:lnSpc>
            </a:pPr>
            <a:fld id="{2E8D05D2-6BE5-44F8-84B9-73690DA00AF7}" type="slidenum">
              <a:rPr lang="en-US" sz="1200">
                <a:solidFill>
                  <a:srgbClr val="000000"/>
                </a:solidFill>
                <a:latin typeface="+mn-lt"/>
                <a:ea typeface="+mn-ea"/>
              </a:rPr>
              <a:t>99</a:t>
            </a:fld>
            <a:endParaRPr/>
          </a:p>
        </p:txBody>
      </p:sp>
    </p:spTree>
    <p:extLst>
      <p:ext uri="{BB962C8B-B14F-4D97-AF65-F5344CB8AC3E}">
        <p14:creationId xmlns:p14="http://schemas.microsoft.com/office/powerpoint/2010/main" val="226880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body"/>
          </p:nvPr>
        </p:nvSpPr>
        <p:spPr>
          <a:xfrm>
            <a:off x="685800" y="4343400"/>
            <a:ext cx="5486040" cy="4114440"/>
          </a:xfrm>
          <a:prstGeom prst="rect">
            <a:avLst/>
          </a:prstGeom>
        </p:spPr>
        <p:txBody>
          <a:bodyPr/>
          <a:lstStyle/>
          <a:p>
            <a:r>
              <a:rPr lang="en-US"/>
              <a:t>CI server = Process for integrating the source code changes</a:t>
            </a:r>
            <a:endParaRPr/>
          </a:p>
        </p:txBody>
      </p:sp>
      <p:sp>
        <p:nvSpPr>
          <p:cNvPr id="602" name="TextShape 2"/>
          <p:cNvSpPr txBox="1"/>
          <p:nvPr/>
        </p:nvSpPr>
        <p:spPr>
          <a:xfrm>
            <a:off x="3884760" y="8685360"/>
            <a:ext cx="2971440" cy="456840"/>
          </a:xfrm>
          <a:prstGeom prst="rect">
            <a:avLst/>
          </a:prstGeom>
        </p:spPr>
        <p:txBody>
          <a:bodyPr anchor="b"/>
          <a:lstStyle/>
          <a:p>
            <a:pPr algn="r">
              <a:lnSpc>
                <a:spcPct val="100000"/>
              </a:lnSpc>
            </a:pPr>
            <a:fld id="{9FE01AB4-EC1E-4937-B674-0DA8A6E45C35}" type="slidenum">
              <a:rPr lang="en-US" sz="1200">
                <a:solidFill>
                  <a:srgbClr val="000000"/>
                </a:solidFill>
                <a:latin typeface="+mn-lt"/>
                <a:ea typeface="+mn-ea"/>
              </a:rPr>
              <a:t>106</a:t>
            </a:fld>
            <a:endParaRPr/>
          </a:p>
        </p:txBody>
      </p:sp>
    </p:spTree>
    <p:extLst>
      <p:ext uri="{BB962C8B-B14F-4D97-AF65-F5344CB8AC3E}">
        <p14:creationId xmlns:p14="http://schemas.microsoft.com/office/powerpoint/2010/main" val="1405291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a:t>If all of these steps execute without error or human intervention and every test passes, then we have a successful build</a:t>
            </a:r>
            <a:endParaRPr/>
          </a:p>
          <a:p>
            <a:pPr>
              <a:lnSpc>
                <a:spcPct val="100000"/>
              </a:lnSpc>
            </a:pPr>
            <a:endParaRPr/>
          </a:p>
        </p:txBody>
      </p:sp>
      <p:sp>
        <p:nvSpPr>
          <p:cNvPr id="604" name="TextShape 2"/>
          <p:cNvSpPr txBox="1"/>
          <p:nvPr/>
        </p:nvSpPr>
        <p:spPr>
          <a:xfrm>
            <a:off x="3884760" y="8685360"/>
            <a:ext cx="2971440" cy="456840"/>
          </a:xfrm>
          <a:prstGeom prst="rect">
            <a:avLst/>
          </a:prstGeom>
        </p:spPr>
        <p:txBody>
          <a:bodyPr anchor="b"/>
          <a:lstStyle/>
          <a:p>
            <a:pPr algn="r">
              <a:lnSpc>
                <a:spcPct val="100000"/>
              </a:lnSpc>
            </a:pPr>
            <a:fld id="{B3BC10AE-2AC5-40F6-8C5D-99D6251515E4}" type="slidenum">
              <a:rPr lang="en-US" sz="1200">
                <a:solidFill>
                  <a:srgbClr val="000000"/>
                </a:solidFill>
                <a:latin typeface="+mn-lt"/>
                <a:ea typeface="+mn-ea"/>
              </a:rPr>
              <a:t>109</a:t>
            </a:fld>
            <a:endParaRPr/>
          </a:p>
        </p:txBody>
      </p:sp>
    </p:spTree>
    <p:extLst>
      <p:ext uri="{BB962C8B-B14F-4D97-AF65-F5344CB8AC3E}">
        <p14:creationId xmlns:p14="http://schemas.microsoft.com/office/powerpoint/2010/main" val="715662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body"/>
          </p:nvPr>
        </p:nvSpPr>
        <p:spPr>
          <a:xfrm>
            <a:off x="685800" y="4343400"/>
            <a:ext cx="5486040" cy="4114440"/>
          </a:xfrm>
          <a:prstGeom prst="rect">
            <a:avLst/>
          </a:prstGeom>
        </p:spPr>
        <p:txBody>
          <a:bodyPr/>
          <a:lstStyle/>
          <a:p>
            <a:r>
              <a:rPr lang="en-US"/>
              <a:t>Code metrics: test coverage, code complexity</a:t>
            </a:r>
            <a:endParaRPr/>
          </a:p>
        </p:txBody>
      </p:sp>
      <p:sp>
        <p:nvSpPr>
          <p:cNvPr id="606" name="TextShape 2"/>
          <p:cNvSpPr txBox="1"/>
          <p:nvPr/>
        </p:nvSpPr>
        <p:spPr>
          <a:xfrm>
            <a:off x="3884760" y="8685360"/>
            <a:ext cx="2971440" cy="456840"/>
          </a:xfrm>
          <a:prstGeom prst="rect">
            <a:avLst/>
          </a:prstGeom>
        </p:spPr>
        <p:txBody>
          <a:bodyPr anchor="b"/>
          <a:lstStyle/>
          <a:p>
            <a:pPr algn="r">
              <a:lnSpc>
                <a:spcPct val="100000"/>
              </a:lnSpc>
            </a:pPr>
            <a:fld id="{1A0A08A7-A022-4B7C-9FA6-FF1ED297F2E3}" type="slidenum">
              <a:rPr lang="en-US" sz="1200">
                <a:solidFill>
                  <a:srgbClr val="000000"/>
                </a:solidFill>
                <a:latin typeface="+mn-lt"/>
                <a:ea typeface="+mn-ea"/>
              </a:rPr>
              <a:t>111</a:t>
            </a:fld>
            <a:endParaRPr/>
          </a:p>
        </p:txBody>
      </p:sp>
    </p:spTree>
    <p:extLst>
      <p:ext uri="{BB962C8B-B14F-4D97-AF65-F5344CB8AC3E}">
        <p14:creationId xmlns:p14="http://schemas.microsoft.com/office/powerpoint/2010/main" val="80890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p:cNvSpPr>
          <p:nvPr>
            <p:ph type="body"/>
          </p:nvPr>
        </p:nvSpPr>
        <p:spPr>
          <a:xfrm>
            <a:off x="685800" y="4343400"/>
            <a:ext cx="5486040" cy="4114440"/>
          </a:xfrm>
          <a:prstGeom prst="rect">
            <a:avLst/>
          </a:prstGeom>
        </p:spPr>
        <p:txBody>
          <a:bodyPr/>
          <a:lstStyle/>
          <a:p>
            <a:r>
              <a:rPr lang="en-US"/>
              <a:t>Emphasize that there will be two main modes of learning used during the workshop: Presenting and Learning</a:t>
            </a:r>
            <a:endParaRPr/>
          </a:p>
        </p:txBody>
      </p:sp>
      <p:sp>
        <p:nvSpPr>
          <p:cNvPr id="554" name="TextShape 2"/>
          <p:cNvSpPr txBox="1"/>
          <p:nvPr/>
        </p:nvSpPr>
        <p:spPr>
          <a:xfrm>
            <a:off x="3884760" y="8685360"/>
            <a:ext cx="2971440" cy="456840"/>
          </a:xfrm>
          <a:prstGeom prst="rect">
            <a:avLst/>
          </a:prstGeom>
        </p:spPr>
        <p:txBody>
          <a:bodyPr anchor="b"/>
          <a:lstStyle/>
          <a:p>
            <a:pPr algn="r">
              <a:lnSpc>
                <a:spcPct val="100000"/>
              </a:lnSpc>
            </a:pPr>
            <a:fld id="{8A636611-ED08-493F-BAFE-4AB545EDAFA5}" type="slidenum">
              <a:rPr lang="en-US" sz="1200">
                <a:solidFill>
                  <a:srgbClr val="000000"/>
                </a:solidFill>
                <a:latin typeface="+mn-lt"/>
                <a:ea typeface="+mn-ea"/>
              </a:rPr>
              <a:t>5</a:t>
            </a:fld>
            <a:endParaRPr/>
          </a:p>
        </p:txBody>
      </p:sp>
    </p:spTree>
    <p:extLst>
      <p:ext uri="{BB962C8B-B14F-4D97-AF65-F5344CB8AC3E}">
        <p14:creationId xmlns:p14="http://schemas.microsoft.com/office/powerpoint/2010/main" val="1682350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PlaceHolder 1"/>
          <p:cNvSpPr>
            <a:spLocks noGrp="1"/>
          </p:cNvSpPr>
          <p:nvPr>
            <p:ph type="body"/>
          </p:nvPr>
        </p:nvSpPr>
        <p:spPr>
          <a:xfrm>
            <a:off x="685800" y="4343400"/>
            <a:ext cx="5486040" cy="4114440"/>
          </a:xfrm>
          <a:prstGeom prst="rect">
            <a:avLst/>
          </a:prstGeom>
        </p:spPr>
        <p:txBody>
          <a:bodyPr/>
          <a:lstStyle/>
          <a:p>
            <a:r>
              <a:rPr lang="en-US" sz="1200">
                <a:solidFill>
                  <a:srgbClr val="000000"/>
                </a:solidFill>
                <a:latin typeface="+mn-lt"/>
                <a:ea typeface="+mn-ea"/>
              </a:rPr>
              <a:t>Furthermore CD in software development is a set of collaboration practices and engineering techniques, skills and tools that allow software products to be conceived, discovered and developed to a high standard and easily deployed, resulting in the ability to early, rapidly, reliably and repeatedly push out new features, enhancements and bug fixes at low risk and with minimal overhead. </a:t>
            </a:r>
            <a:endParaRPr/>
          </a:p>
        </p:txBody>
      </p:sp>
      <p:sp>
        <p:nvSpPr>
          <p:cNvPr id="608" name="TextShape 2"/>
          <p:cNvSpPr txBox="1"/>
          <p:nvPr/>
        </p:nvSpPr>
        <p:spPr>
          <a:xfrm>
            <a:off x="3884760" y="8685360"/>
            <a:ext cx="2971440" cy="456840"/>
          </a:xfrm>
          <a:prstGeom prst="rect">
            <a:avLst/>
          </a:prstGeom>
        </p:spPr>
        <p:txBody>
          <a:bodyPr anchor="b"/>
          <a:lstStyle/>
          <a:p>
            <a:pPr algn="r">
              <a:lnSpc>
                <a:spcPct val="100000"/>
              </a:lnSpc>
            </a:pPr>
            <a:fld id="{5B91EF77-A095-45AD-8D7B-938588D2EA35}" type="slidenum">
              <a:rPr lang="en-US" sz="1200">
                <a:solidFill>
                  <a:srgbClr val="000000"/>
                </a:solidFill>
                <a:latin typeface="+mn-lt"/>
                <a:ea typeface="+mn-ea"/>
              </a:rPr>
              <a:t>115</a:t>
            </a:fld>
            <a:endParaRPr/>
          </a:p>
        </p:txBody>
      </p:sp>
    </p:spTree>
    <p:extLst>
      <p:ext uri="{BB962C8B-B14F-4D97-AF65-F5344CB8AC3E}">
        <p14:creationId xmlns:p14="http://schemas.microsoft.com/office/powerpoint/2010/main" val="165619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body"/>
          </p:nvPr>
        </p:nvSpPr>
        <p:spPr>
          <a:xfrm>
            <a:off x="685800" y="4343400"/>
            <a:ext cx="5486040" cy="4114440"/>
          </a:xfrm>
          <a:prstGeom prst="rect">
            <a:avLst/>
          </a:prstGeom>
        </p:spPr>
        <p:txBody>
          <a:bodyPr/>
          <a:lstStyle/>
          <a:p>
            <a:r>
              <a:rPr lang="en-US">
                <a:solidFill>
                  <a:srgbClr val="000000"/>
                </a:solidFill>
                <a:latin typeface="Lucida Grande"/>
                <a:ea typeface="ＭＳ Ｐゴシック"/>
              </a:rPr>
              <a:t>How long would it take your organization to deploy a change that involves just one single line of code. – Mary and Tom Poppendieck</a:t>
            </a:r>
            <a:endParaRPr/>
          </a:p>
          <a:p>
            <a:endParaRPr/>
          </a:p>
          <a:p>
            <a:r>
              <a:rPr lang="en-US">
                <a:solidFill>
                  <a:srgbClr val="000000"/>
                </a:solidFill>
                <a:latin typeface="Lucida Grande"/>
                <a:ea typeface="ＭＳ Ｐゴシック"/>
              </a:rPr>
              <a:t>Do you do this on a repeatable, reliable basis?</a:t>
            </a:r>
            <a:endParaRPr/>
          </a:p>
        </p:txBody>
      </p:sp>
      <p:sp>
        <p:nvSpPr>
          <p:cNvPr id="610" name="TextShape 2"/>
          <p:cNvSpPr txBox="1"/>
          <p:nvPr/>
        </p:nvSpPr>
        <p:spPr>
          <a:xfrm>
            <a:off x="3884760" y="8685360"/>
            <a:ext cx="2971440" cy="456840"/>
          </a:xfrm>
          <a:prstGeom prst="rect">
            <a:avLst/>
          </a:prstGeom>
        </p:spPr>
        <p:txBody>
          <a:bodyPr anchor="b"/>
          <a:lstStyle/>
          <a:p>
            <a:pPr algn="r">
              <a:lnSpc>
                <a:spcPct val="100000"/>
              </a:lnSpc>
            </a:pPr>
            <a:fld id="{7336C1D7-6C47-4201-A2E8-8E2078A06231}" type="slidenum">
              <a:rPr lang="en-US" sz="1200">
                <a:solidFill>
                  <a:srgbClr val="000000"/>
                </a:solidFill>
                <a:latin typeface="+mn-lt"/>
                <a:ea typeface="+mn-ea"/>
              </a:rPr>
              <a:t>117</a:t>
            </a:fld>
            <a:endParaRPr/>
          </a:p>
        </p:txBody>
      </p:sp>
    </p:spTree>
    <p:extLst>
      <p:ext uri="{BB962C8B-B14F-4D97-AF65-F5344CB8AC3E}">
        <p14:creationId xmlns:p14="http://schemas.microsoft.com/office/powerpoint/2010/main" val="425424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body"/>
          </p:nvPr>
        </p:nvSpPr>
        <p:spPr>
          <a:xfrm>
            <a:off x="685800" y="4343400"/>
            <a:ext cx="5486040" cy="4114440"/>
          </a:xfrm>
          <a:prstGeom prst="rect">
            <a:avLst/>
          </a:prstGeom>
        </p:spPr>
        <p:txBody>
          <a:bodyPr/>
          <a:lstStyle/>
          <a:p>
            <a:pPr>
              <a:lnSpc>
                <a:spcPct val="100000"/>
              </a:lnSpc>
              <a:buFont typeface="Arial"/>
              <a:buChar char="•"/>
            </a:pPr>
            <a:r>
              <a:rPr lang="en-US" sz="1200">
                <a:solidFill>
                  <a:srgbClr val="000000"/>
                </a:solidFill>
                <a:latin typeface="+mn-lt"/>
                <a:ea typeface="ＭＳ Ｐゴシック"/>
              </a:rPr>
              <a:t>Through automation of the build, deployment, and testing process, and improved collaboration between developers, testers and operations, delivery teams can reduce cycle times and improve the quality of their software and the reliability of the release process.</a:t>
            </a:r>
            <a:endParaRPr/>
          </a:p>
          <a:p>
            <a:pPr>
              <a:lnSpc>
                <a:spcPct val="100000"/>
              </a:lnSpc>
              <a:buFont typeface="Arial"/>
              <a:buChar char="•"/>
            </a:pPr>
            <a:r>
              <a:rPr lang="en-US" sz="1200">
                <a:solidFill>
                  <a:srgbClr val="000000"/>
                </a:solidFill>
                <a:latin typeface="+mn-lt"/>
                <a:ea typeface="ＭＳ Ｐゴシック"/>
              </a:rPr>
              <a:t>Software always production-ready</a:t>
            </a:r>
            <a:endParaRPr/>
          </a:p>
          <a:p>
            <a:pPr>
              <a:lnSpc>
                <a:spcPct val="100000"/>
              </a:lnSpc>
              <a:buFont typeface="Arial"/>
              <a:buChar char="•"/>
            </a:pPr>
            <a:r>
              <a:rPr lang="en-US" sz="1200">
                <a:solidFill>
                  <a:srgbClr val="000000"/>
                </a:solidFill>
                <a:latin typeface="+mn-lt"/>
                <a:ea typeface="ＭＳ Ｐゴシック"/>
              </a:rPr>
              <a:t>Reliable deployments</a:t>
            </a:r>
            <a:endParaRPr/>
          </a:p>
          <a:p>
            <a:pPr>
              <a:lnSpc>
                <a:spcPct val="100000"/>
              </a:lnSpc>
              <a:buFont typeface="Arial"/>
              <a:buChar char="•"/>
            </a:pPr>
            <a:r>
              <a:rPr lang="en-US" sz="1200">
                <a:solidFill>
                  <a:srgbClr val="000000"/>
                </a:solidFill>
                <a:latin typeface="+mn-lt"/>
                <a:ea typeface="ＭＳ Ｐゴシック"/>
              </a:rPr>
              <a:t>Everyone can self-service deployments</a:t>
            </a:r>
            <a:endParaRPr/>
          </a:p>
          <a:p>
            <a:pPr>
              <a:lnSpc>
                <a:spcPct val="100000"/>
              </a:lnSpc>
              <a:buFont typeface="Arial"/>
              <a:buChar char="•"/>
            </a:pPr>
            <a:r>
              <a:rPr lang="en-US" sz="1200">
                <a:solidFill>
                  <a:srgbClr val="000000"/>
                </a:solidFill>
                <a:latin typeface="+mn-lt"/>
                <a:ea typeface="ＭＳ Ｐゴシック"/>
              </a:rPr>
              <a:t>Software is </a:t>
            </a:r>
            <a:r>
              <a:rPr lang="en-US" sz="1200" i="1">
                <a:solidFill>
                  <a:srgbClr val="000000"/>
                </a:solidFill>
                <a:latin typeface="+mn-lt"/>
                <a:ea typeface="ＭＳ Ｐゴシック"/>
              </a:rPr>
              <a:t>deployable</a:t>
            </a:r>
            <a:r>
              <a:rPr lang="en-US" sz="1200">
                <a:solidFill>
                  <a:srgbClr val="000000"/>
                </a:solidFill>
                <a:latin typeface="+mn-lt"/>
                <a:ea typeface="ＭＳ Ｐゴシック"/>
              </a:rPr>
              <a:t> if not deployed</a:t>
            </a:r>
            <a:endParaRPr/>
          </a:p>
          <a:p>
            <a:pPr>
              <a:lnSpc>
                <a:spcPct val="100000"/>
              </a:lnSpc>
              <a:buFont typeface="Arial"/>
              <a:buChar char="•"/>
            </a:pPr>
            <a:r>
              <a:rPr lang="en-US" sz="1200">
                <a:solidFill>
                  <a:srgbClr val="000000"/>
                </a:solidFill>
                <a:latin typeface="+mn-lt"/>
                <a:ea typeface="ＭＳ Ｐゴシック"/>
              </a:rPr>
              <a:t>Business drives releases: Releases tied to business needs, not operational constraints</a:t>
            </a:r>
            <a:endParaRPr/>
          </a:p>
          <a:p>
            <a:pPr>
              <a:lnSpc>
                <a:spcPct val="100000"/>
              </a:lnSpc>
            </a:pPr>
            <a:endParaRPr/>
          </a:p>
        </p:txBody>
      </p:sp>
      <p:sp>
        <p:nvSpPr>
          <p:cNvPr id="612" name="TextShape 2"/>
          <p:cNvSpPr txBox="1"/>
          <p:nvPr/>
        </p:nvSpPr>
        <p:spPr>
          <a:xfrm>
            <a:off x="3884760" y="8685360"/>
            <a:ext cx="2971440" cy="456840"/>
          </a:xfrm>
          <a:prstGeom prst="rect">
            <a:avLst/>
          </a:prstGeom>
        </p:spPr>
        <p:txBody>
          <a:bodyPr anchor="b"/>
          <a:lstStyle/>
          <a:p>
            <a:pPr algn="r">
              <a:lnSpc>
                <a:spcPct val="100000"/>
              </a:lnSpc>
            </a:pPr>
            <a:fld id="{6FEB1260-F5B0-48E2-9F6F-02D725F7EE19}" type="slidenum">
              <a:rPr lang="en-US" sz="1200">
                <a:solidFill>
                  <a:srgbClr val="000000"/>
                </a:solidFill>
                <a:latin typeface="+mn-lt"/>
                <a:ea typeface="+mn-ea"/>
              </a:rPr>
              <a:t>118</a:t>
            </a:fld>
            <a:endParaRPr/>
          </a:p>
        </p:txBody>
      </p:sp>
    </p:spTree>
    <p:extLst>
      <p:ext uri="{BB962C8B-B14F-4D97-AF65-F5344CB8AC3E}">
        <p14:creationId xmlns:p14="http://schemas.microsoft.com/office/powerpoint/2010/main" val="1129132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PlaceHolder 1"/>
          <p:cNvSpPr>
            <a:spLocks noGrp="1"/>
          </p:cNvSpPr>
          <p:nvPr>
            <p:ph type="body"/>
          </p:nvPr>
        </p:nvSpPr>
        <p:spPr>
          <a:xfrm>
            <a:off x="685800" y="4343400"/>
            <a:ext cx="5486040" cy="411444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deployment pipeline: a pattern for modeling the delivery process, ensuring everyone in delivery can self-service deployments, and providing fast feedback on the production readiness of their software upon every change to its source or configuration</a:t>
            </a:r>
          </a:p>
          <a:p>
            <a:endParaRPr dirty="0"/>
          </a:p>
        </p:txBody>
      </p:sp>
      <p:sp>
        <p:nvSpPr>
          <p:cNvPr id="616" name="TextShape 2"/>
          <p:cNvSpPr txBox="1"/>
          <p:nvPr/>
        </p:nvSpPr>
        <p:spPr>
          <a:xfrm>
            <a:off x="3884760" y="8685360"/>
            <a:ext cx="2971440" cy="456840"/>
          </a:xfrm>
          <a:prstGeom prst="rect">
            <a:avLst/>
          </a:prstGeom>
        </p:spPr>
        <p:txBody>
          <a:bodyPr anchor="b"/>
          <a:lstStyle/>
          <a:p>
            <a:pPr algn="r">
              <a:lnSpc>
                <a:spcPct val="100000"/>
              </a:lnSpc>
            </a:pPr>
            <a:fld id="{5F300DAF-9AB9-4760-942C-12E7B7553E00}" type="slidenum">
              <a:rPr lang="en-US" sz="1200">
                <a:solidFill>
                  <a:srgbClr val="000000"/>
                </a:solidFill>
                <a:latin typeface="+mn-lt"/>
                <a:ea typeface="+mn-ea"/>
              </a:rPr>
              <a:t>120</a:t>
            </a:fld>
            <a:endParaRPr/>
          </a:p>
        </p:txBody>
      </p:sp>
    </p:spTree>
    <p:extLst>
      <p:ext uri="{BB962C8B-B14F-4D97-AF65-F5344CB8AC3E}">
        <p14:creationId xmlns:p14="http://schemas.microsoft.com/office/powerpoint/2010/main" val="1463347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PlaceHolder 1"/>
          <p:cNvSpPr>
            <a:spLocks noGrp="1"/>
          </p:cNvSpPr>
          <p:nvPr>
            <p:ph type="body"/>
          </p:nvPr>
        </p:nvSpPr>
        <p:spPr>
          <a:xfrm>
            <a:off x="685800" y="4343400"/>
            <a:ext cx="5486040" cy="4114440"/>
          </a:xfrm>
          <a:prstGeom prst="rect">
            <a:avLst/>
          </a:prstGeom>
        </p:spPr>
        <p:txBody>
          <a:bodyPr/>
          <a:lstStyle/>
          <a:p>
            <a:r>
              <a:rPr lang="en-US"/>
              <a:t>Presenting is when someone (could be facilitator but often it’ll be one of the participants) is showing code or other artifacts on the display. During this mode, we’ll need everyone’s attention (laptops down or put aside). Questions and lively conversation is welcome; as long as rules of discourse are obeyed (one conversation at a time)</a:t>
            </a:r>
            <a:endParaRPr/>
          </a:p>
        </p:txBody>
      </p:sp>
      <p:sp>
        <p:nvSpPr>
          <p:cNvPr id="556" name="TextShape 2"/>
          <p:cNvSpPr txBox="1"/>
          <p:nvPr/>
        </p:nvSpPr>
        <p:spPr>
          <a:xfrm>
            <a:off x="3884760" y="8685360"/>
            <a:ext cx="2971440" cy="456840"/>
          </a:xfrm>
          <a:prstGeom prst="rect">
            <a:avLst/>
          </a:prstGeom>
        </p:spPr>
        <p:txBody>
          <a:bodyPr anchor="b"/>
          <a:lstStyle/>
          <a:p>
            <a:pPr algn="r">
              <a:lnSpc>
                <a:spcPct val="100000"/>
              </a:lnSpc>
            </a:pPr>
            <a:fld id="{4DAA59E5-9E63-4B86-A400-E6D626BC7969}" type="slidenum">
              <a:rPr lang="en-US" sz="1200">
                <a:solidFill>
                  <a:srgbClr val="000000"/>
                </a:solidFill>
                <a:latin typeface="+mn-lt"/>
                <a:ea typeface="+mn-ea"/>
              </a:rPr>
              <a:t>6</a:t>
            </a:fld>
            <a:endParaRPr/>
          </a:p>
        </p:txBody>
      </p:sp>
    </p:spTree>
    <p:extLst>
      <p:ext uri="{BB962C8B-B14F-4D97-AF65-F5344CB8AC3E}">
        <p14:creationId xmlns:p14="http://schemas.microsoft.com/office/powerpoint/2010/main" val="1498652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body"/>
          </p:nvPr>
        </p:nvSpPr>
        <p:spPr>
          <a:xfrm>
            <a:off x="685800" y="4343400"/>
            <a:ext cx="5486040" cy="4114440"/>
          </a:xfrm>
          <a:prstGeom prst="rect">
            <a:avLst/>
          </a:prstGeom>
        </p:spPr>
        <p:txBody>
          <a:bodyPr/>
          <a:lstStyle/>
          <a:p>
            <a:r>
              <a:rPr lang="en-US"/>
              <a:t>Coding is when the attendees will work on the code samples in pairs. This is “heads down” activity, with every pair focused on their workstation/laptop. There will be lots of “low-decibel” conversations (one per pair) in the room. The facilitators will help the attendees. The attendees will help each other as well. There will be a gentle “hum” of these several conversations in the room during the Coding mode.</a:t>
            </a:r>
            <a:endParaRPr/>
          </a:p>
        </p:txBody>
      </p:sp>
      <p:sp>
        <p:nvSpPr>
          <p:cNvPr id="558" name="TextShape 2"/>
          <p:cNvSpPr txBox="1"/>
          <p:nvPr/>
        </p:nvSpPr>
        <p:spPr>
          <a:xfrm>
            <a:off x="3884760" y="8685360"/>
            <a:ext cx="2971440" cy="456840"/>
          </a:xfrm>
          <a:prstGeom prst="rect">
            <a:avLst/>
          </a:prstGeom>
        </p:spPr>
        <p:txBody>
          <a:bodyPr anchor="b"/>
          <a:lstStyle/>
          <a:p>
            <a:pPr algn="r">
              <a:lnSpc>
                <a:spcPct val="100000"/>
              </a:lnSpc>
            </a:pPr>
            <a:fld id="{5B110243-F727-4619-A4CC-C0C8047CF55A}" type="slidenum">
              <a:rPr lang="en-US" sz="1200">
                <a:solidFill>
                  <a:srgbClr val="000000"/>
                </a:solidFill>
                <a:latin typeface="+mn-lt"/>
                <a:ea typeface="+mn-ea"/>
              </a:rPr>
              <a:t>7</a:t>
            </a:fld>
            <a:endParaRPr/>
          </a:p>
        </p:txBody>
      </p:sp>
    </p:spTree>
    <p:extLst>
      <p:ext uri="{BB962C8B-B14F-4D97-AF65-F5344CB8AC3E}">
        <p14:creationId xmlns:p14="http://schemas.microsoft.com/office/powerpoint/2010/main" val="2450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laceHolder 1"/>
          <p:cNvSpPr>
            <a:spLocks noGrp="1"/>
          </p:cNvSpPr>
          <p:nvPr>
            <p:ph type="body"/>
          </p:nvPr>
        </p:nvSpPr>
        <p:spPr>
          <a:xfrm>
            <a:off x="685800" y="4343400"/>
            <a:ext cx="5486040" cy="4114440"/>
          </a:xfrm>
          <a:prstGeom prst="rect">
            <a:avLst/>
          </a:prstGeom>
        </p:spPr>
        <p:txBody>
          <a:bodyPr/>
          <a:lstStyle/>
          <a:p>
            <a:endParaRPr/>
          </a:p>
        </p:txBody>
      </p:sp>
      <p:sp>
        <p:nvSpPr>
          <p:cNvPr id="560" name="TextShape 2"/>
          <p:cNvSpPr txBox="1"/>
          <p:nvPr/>
        </p:nvSpPr>
        <p:spPr>
          <a:xfrm>
            <a:off x="3884760" y="8685360"/>
            <a:ext cx="2971440" cy="456840"/>
          </a:xfrm>
          <a:prstGeom prst="rect">
            <a:avLst/>
          </a:prstGeom>
        </p:spPr>
        <p:txBody>
          <a:bodyPr anchor="b"/>
          <a:lstStyle/>
          <a:p>
            <a:pPr algn="r">
              <a:lnSpc>
                <a:spcPct val="100000"/>
              </a:lnSpc>
            </a:pPr>
            <a:fld id="{AE5F1ECC-2D37-4BA0-93F6-41190274362F}" type="slidenum">
              <a:rPr lang="en-US" sz="1200">
                <a:solidFill>
                  <a:srgbClr val="000000"/>
                </a:solidFill>
                <a:latin typeface="+mn-lt"/>
                <a:ea typeface="+mn-ea"/>
              </a:rPr>
              <a:t>12</a:t>
            </a:fld>
            <a:endParaRPr/>
          </a:p>
        </p:txBody>
      </p:sp>
    </p:spTree>
    <p:extLst>
      <p:ext uri="{BB962C8B-B14F-4D97-AF65-F5344CB8AC3E}">
        <p14:creationId xmlns:p14="http://schemas.microsoft.com/office/powerpoint/2010/main" val="1639350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p:cNvSpPr>
          <p:nvPr>
            <p:ph type="body"/>
          </p:nvPr>
        </p:nvSpPr>
        <p:spPr>
          <a:xfrm>
            <a:off x="685800" y="4343400"/>
            <a:ext cx="5486040" cy="4114440"/>
          </a:xfrm>
          <a:prstGeom prst="rect">
            <a:avLst/>
          </a:prstGeom>
        </p:spPr>
        <p:txBody>
          <a:bodyPr/>
          <a:lstStyle/>
          <a:p>
            <a:pPr>
              <a:lnSpc>
                <a:spcPct val="100000"/>
              </a:lnSpc>
              <a:buFont typeface="StarSymbol"/>
              <a:buChar char="-"/>
            </a:pPr>
            <a:r>
              <a:rPr lang="en-US"/>
              <a:t>More defects avoided or detected early</a:t>
            </a:r>
            <a:endParaRPr/>
          </a:p>
          <a:p>
            <a:pPr>
              <a:lnSpc>
                <a:spcPct val="100000"/>
              </a:lnSpc>
              <a:buFont typeface="StarSymbol"/>
              <a:buChar char="-"/>
            </a:pPr>
            <a:r>
              <a:rPr lang="en-US"/>
              <a:t>Knowledge sharing, for training or for being able to go in holiday  </a:t>
            </a:r>
            <a:endParaRPr/>
          </a:p>
          <a:p>
            <a:pPr>
              <a:lnSpc>
                <a:spcPct val="100000"/>
              </a:lnSpc>
              <a:buFont typeface="StarSymbol"/>
              <a:buChar char="-"/>
            </a:pPr>
            <a:r>
              <a:rPr lang="en-US"/>
              <a:t>Increased code quality, better design that communicate the intention more</a:t>
            </a:r>
            <a:endParaRPr/>
          </a:p>
          <a:p>
            <a:pPr>
              <a:lnSpc>
                <a:spcPct val="100000"/>
              </a:lnSpc>
              <a:buFont typeface="StarSymbol"/>
              <a:buChar char="-"/>
            </a:pPr>
            <a:r>
              <a:rPr lang="en-US"/>
              <a:t>Better problem solving</a:t>
            </a:r>
            <a:endParaRPr/>
          </a:p>
          <a:p>
            <a:pPr>
              <a:lnSpc>
                <a:spcPct val="100000"/>
              </a:lnSpc>
              <a:buFont typeface="StarSymbol"/>
              <a:buChar char="-"/>
            </a:pPr>
            <a:r>
              <a:rPr lang="en-US"/>
              <a:t>More focus and less disctractions</a:t>
            </a:r>
            <a:endParaRPr/>
          </a:p>
          <a:p>
            <a:pPr>
              <a:lnSpc>
                <a:spcPct val="100000"/>
              </a:lnSpc>
            </a:pPr>
            <a:endParaRPr/>
          </a:p>
        </p:txBody>
      </p:sp>
      <p:sp>
        <p:nvSpPr>
          <p:cNvPr id="562" name="TextShape 2"/>
          <p:cNvSpPr txBox="1"/>
          <p:nvPr/>
        </p:nvSpPr>
        <p:spPr>
          <a:xfrm>
            <a:off x="3884760" y="8685360"/>
            <a:ext cx="2971440" cy="456840"/>
          </a:xfrm>
          <a:prstGeom prst="rect">
            <a:avLst/>
          </a:prstGeom>
        </p:spPr>
        <p:txBody>
          <a:bodyPr anchor="b"/>
          <a:lstStyle/>
          <a:p>
            <a:pPr algn="r">
              <a:lnSpc>
                <a:spcPct val="100000"/>
              </a:lnSpc>
            </a:pPr>
            <a:fld id="{330E34BD-A3C8-416A-A1D2-8EB78831AEB3}" type="slidenum">
              <a:rPr lang="en-US" sz="1200">
                <a:solidFill>
                  <a:srgbClr val="000000"/>
                </a:solidFill>
                <a:latin typeface="+mn-lt"/>
                <a:ea typeface="+mn-ea"/>
              </a:rPr>
              <a:t>15</a:t>
            </a:fld>
            <a:endParaRPr/>
          </a:p>
        </p:txBody>
      </p:sp>
    </p:spTree>
    <p:extLst>
      <p:ext uri="{BB962C8B-B14F-4D97-AF65-F5344CB8AC3E}">
        <p14:creationId xmlns:p14="http://schemas.microsoft.com/office/powerpoint/2010/main" val="35585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p:cNvSpPr>
          <p:nvPr>
            <p:ph type="body"/>
          </p:nvPr>
        </p:nvSpPr>
        <p:spPr>
          <a:xfrm>
            <a:off x="685800" y="4343400"/>
            <a:ext cx="5486040" cy="4114440"/>
          </a:xfrm>
          <a:prstGeom prst="rect">
            <a:avLst/>
          </a:prstGeom>
        </p:spPr>
        <p:txBody>
          <a:bodyPr/>
          <a:lstStyle/>
          <a:p>
            <a:r>
              <a:rPr lang="en-US"/>
              <a:t>This is a short 1-minute video that is useful to explain the role of the Driver in keeping the focus on the big picture:</a:t>
            </a:r>
            <a:endParaRPr/>
          </a:p>
          <a:p>
            <a:pPr>
              <a:lnSpc>
                <a:spcPct val="100000"/>
              </a:lnSpc>
              <a:buFont typeface="StarSymbol"/>
              <a:buChar char="-"/>
            </a:pPr>
            <a:r>
              <a:rPr lang="en-US"/>
              <a:t>Test Your Awareness: Do The Test http://youtu.be/e5zGeHAv9VA</a:t>
            </a:r>
            <a:endParaRPr/>
          </a:p>
          <a:p>
            <a:pPr>
              <a:lnSpc>
                <a:spcPct val="100000"/>
              </a:lnSpc>
            </a:pPr>
            <a:endParaRPr/>
          </a:p>
          <a:p>
            <a:pPr>
              <a:lnSpc>
                <a:spcPct val="100000"/>
              </a:lnSpc>
            </a:pPr>
            <a:endParaRPr/>
          </a:p>
          <a:p>
            <a:pPr>
              <a:lnSpc>
                <a:spcPct val="100000"/>
              </a:lnSpc>
            </a:pPr>
            <a:r>
              <a:rPr lang="en-US"/>
              <a:t>Interesting and funny video, 50mins long, about pair programming:</a:t>
            </a:r>
            <a:endParaRPr/>
          </a:p>
          <a:p>
            <a:pPr>
              <a:lnSpc>
                <a:spcPct val="100000"/>
              </a:lnSpc>
            </a:pPr>
            <a:r>
              <a:rPr lang="en-US"/>
              <a:t>- Niclas Nilsson &amp; Hans Brattberg - The Pair Programming Show http://vimeo.com/7814261</a:t>
            </a:r>
            <a:endParaRPr/>
          </a:p>
          <a:p>
            <a:pPr>
              <a:lnSpc>
                <a:spcPct val="100000"/>
              </a:lnSpc>
            </a:pPr>
            <a:endParaRPr/>
          </a:p>
          <a:p>
            <a:pPr>
              <a:lnSpc>
                <a:spcPct val="100000"/>
              </a:lnSpc>
            </a:pPr>
            <a:r>
              <a:rPr lang="en-US"/>
              <a:t>Here follow a selection of the main scenes to to cut the watching time down to 20 minutes:</a:t>
            </a:r>
            <a:endParaRPr/>
          </a:p>
          <a:p>
            <a:pPr>
              <a:lnSpc>
                <a:spcPct val="100000"/>
              </a:lnSpc>
            </a:pPr>
            <a:r>
              <a:rPr lang="en-US"/>
              <a:t>- from 5:40 to 12:05 flow scene and no collaboration scene</a:t>
            </a:r>
            <a:endParaRPr/>
          </a:p>
          <a:p>
            <a:pPr>
              <a:lnSpc>
                <a:spcPct val="100000"/>
              </a:lnSpc>
            </a:pPr>
            <a:r>
              <a:rPr lang="en-US"/>
              <a:t>- from 16:25 to 19:30 back sit driver scene </a:t>
            </a:r>
            <a:endParaRPr/>
          </a:p>
          <a:p>
            <a:pPr>
              <a:lnSpc>
                <a:spcPct val="100000"/>
              </a:lnSpc>
            </a:pPr>
            <a:r>
              <a:rPr lang="en-US"/>
              <a:t>- from 34:30 to 40:13 under pressure scene</a:t>
            </a:r>
            <a:endParaRPr/>
          </a:p>
          <a:p>
            <a:pPr>
              <a:lnSpc>
                <a:spcPct val="100000"/>
              </a:lnSpc>
            </a:pPr>
            <a:r>
              <a:rPr lang="en-US"/>
              <a:t>- at 46:02 the summary slide</a:t>
            </a:r>
            <a:endParaRPr/>
          </a:p>
          <a:p>
            <a:pPr>
              <a:lnSpc>
                <a:spcPct val="100000"/>
              </a:lnSpc>
            </a:pPr>
            <a:endParaRPr/>
          </a:p>
        </p:txBody>
      </p:sp>
      <p:sp>
        <p:nvSpPr>
          <p:cNvPr id="564" name="TextShape 2"/>
          <p:cNvSpPr txBox="1"/>
          <p:nvPr/>
        </p:nvSpPr>
        <p:spPr>
          <a:xfrm>
            <a:off x="3884760" y="8685360"/>
            <a:ext cx="2971440" cy="456840"/>
          </a:xfrm>
          <a:prstGeom prst="rect">
            <a:avLst/>
          </a:prstGeom>
        </p:spPr>
        <p:txBody>
          <a:bodyPr anchor="b"/>
          <a:lstStyle/>
          <a:p>
            <a:pPr algn="r">
              <a:lnSpc>
                <a:spcPct val="100000"/>
              </a:lnSpc>
            </a:pPr>
            <a:fld id="{35B1EB5B-1DCE-4303-A0D7-EB83604C2127}" type="slidenum">
              <a:rPr lang="en-US" sz="1200">
                <a:solidFill>
                  <a:srgbClr val="000000"/>
                </a:solidFill>
                <a:latin typeface="+mn-lt"/>
                <a:ea typeface="+mn-ea"/>
              </a:rPr>
              <a:t>25</a:t>
            </a:fld>
            <a:endParaRPr/>
          </a:p>
        </p:txBody>
      </p:sp>
    </p:spTree>
    <p:extLst>
      <p:ext uri="{BB962C8B-B14F-4D97-AF65-F5344CB8AC3E}">
        <p14:creationId xmlns:p14="http://schemas.microsoft.com/office/powerpoint/2010/main" val="127919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p:cNvSpPr>
          <p:nvPr>
            <p:ph type="body"/>
          </p:nvPr>
        </p:nvSpPr>
        <p:spPr>
          <a:xfrm>
            <a:off x="685800" y="4343400"/>
            <a:ext cx="5486040" cy="4114440"/>
          </a:xfrm>
          <a:prstGeom prst="rect">
            <a:avLst/>
          </a:prstGeom>
        </p:spPr>
        <p:txBody>
          <a:bodyPr/>
          <a:lstStyle/>
          <a:p>
            <a:r>
              <a:rPr lang="en-US"/>
              <a:t>Acceptance criteria</a:t>
            </a:r>
            <a:endParaRPr/>
          </a:p>
          <a:p>
            <a:pPr>
              <a:lnSpc>
                <a:spcPct val="100000"/>
              </a:lnSpc>
              <a:buFont typeface="Arial"/>
              <a:buChar char="•"/>
            </a:pPr>
            <a:r>
              <a:rPr lang="en-US"/>
              <a:t>One point per rental</a:t>
            </a:r>
            <a:endParaRPr/>
          </a:p>
          <a:p>
            <a:pPr>
              <a:lnSpc>
                <a:spcPct val="100000"/>
              </a:lnSpc>
              <a:buFont typeface="Arial"/>
              <a:buChar char="•"/>
            </a:pPr>
            <a:r>
              <a:rPr lang="en-US"/>
              <a:t>Display on statement history</a:t>
            </a:r>
            <a:endParaRPr/>
          </a:p>
        </p:txBody>
      </p:sp>
      <p:sp>
        <p:nvSpPr>
          <p:cNvPr id="566" name="TextShape 2"/>
          <p:cNvSpPr txBox="1"/>
          <p:nvPr/>
        </p:nvSpPr>
        <p:spPr>
          <a:xfrm>
            <a:off x="3884760" y="8685360"/>
            <a:ext cx="2971440" cy="456840"/>
          </a:xfrm>
          <a:prstGeom prst="rect">
            <a:avLst/>
          </a:prstGeom>
        </p:spPr>
        <p:txBody>
          <a:bodyPr anchor="b"/>
          <a:lstStyle/>
          <a:p>
            <a:pPr algn="r">
              <a:lnSpc>
                <a:spcPct val="100000"/>
              </a:lnSpc>
            </a:pPr>
            <a:fld id="{FE748EEF-F229-4B33-9FCB-056EA58CABD3}" type="slidenum">
              <a:rPr lang="en-US" sz="1200">
                <a:solidFill>
                  <a:srgbClr val="000000"/>
                </a:solidFill>
                <a:latin typeface="+mn-lt"/>
                <a:ea typeface="+mn-ea"/>
              </a:rPr>
              <a:t>26</a:t>
            </a:fld>
            <a:endParaRPr/>
          </a:p>
        </p:txBody>
      </p:sp>
    </p:spTree>
    <p:extLst>
      <p:ext uri="{BB962C8B-B14F-4D97-AF65-F5344CB8AC3E}">
        <p14:creationId xmlns:p14="http://schemas.microsoft.com/office/powerpoint/2010/main" val="305300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26"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27"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29"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30"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31"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32"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34"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35"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36" name="Picture 35"/>
          <p:cNvPicPr/>
          <p:nvPr/>
        </p:nvPicPr>
        <p:blipFill>
          <a:blip r:embed="rId2"/>
          <a:stretch>
            <a:fillRect/>
          </a:stretch>
        </p:blipFill>
        <p:spPr>
          <a:xfrm>
            <a:off x="5492160" y="3681360"/>
            <a:ext cx="2378160" cy="1896840"/>
          </a:xfrm>
          <a:prstGeom prst="rect">
            <a:avLst/>
          </a:prstGeom>
          <a:ln>
            <a:noFill/>
          </a:ln>
        </p:spPr>
      </p:pic>
      <p:pic>
        <p:nvPicPr>
          <p:cNvPr id="37" name="Picture 36"/>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45"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47"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49"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50"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54"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55"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56"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5"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58"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59"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60"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62"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63"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64"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66"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67"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69"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70"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71"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72"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74"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75"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76" name="Picture 75"/>
          <p:cNvPicPr/>
          <p:nvPr/>
        </p:nvPicPr>
        <p:blipFill>
          <a:blip r:embed="rId2"/>
          <a:stretch>
            <a:fillRect/>
          </a:stretch>
        </p:blipFill>
        <p:spPr>
          <a:xfrm>
            <a:off x="5492160" y="3681360"/>
            <a:ext cx="2378160" cy="1896840"/>
          </a:xfrm>
          <a:prstGeom prst="rect">
            <a:avLst/>
          </a:prstGeom>
          <a:ln>
            <a:noFill/>
          </a:ln>
        </p:spPr>
      </p:pic>
      <p:pic>
        <p:nvPicPr>
          <p:cNvPr id="77" name="Picture 76"/>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83"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85"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87"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88"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7"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92"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93"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94"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96"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97"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98"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00"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01"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02"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04"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105"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07"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08"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09"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110"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12"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13"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114" name="Picture 113"/>
          <p:cNvPicPr/>
          <p:nvPr/>
        </p:nvPicPr>
        <p:blipFill>
          <a:blip r:embed="rId2"/>
          <a:stretch>
            <a:fillRect/>
          </a:stretch>
        </p:blipFill>
        <p:spPr>
          <a:xfrm>
            <a:off x="5492160" y="3681360"/>
            <a:ext cx="2378160" cy="1896840"/>
          </a:xfrm>
          <a:prstGeom prst="rect">
            <a:avLst/>
          </a:prstGeom>
          <a:ln>
            <a:noFill/>
          </a:ln>
        </p:spPr>
      </p:pic>
      <p:pic>
        <p:nvPicPr>
          <p:cNvPr id="115" name="Picture 114"/>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21"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23"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9"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0"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25"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26"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30"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31"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132"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34"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35"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36"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38"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39"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40"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42"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143"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45"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46"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47"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148"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50"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51"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152" name="Picture 151"/>
          <p:cNvPicPr/>
          <p:nvPr/>
        </p:nvPicPr>
        <p:blipFill>
          <a:blip r:embed="rId2"/>
          <a:stretch>
            <a:fillRect/>
          </a:stretch>
        </p:blipFill>
        <p:spPr>
          <a:xfrm>
            <a:off x="5492160" y="3681360"/>
            <a:ext cx="2378160" cy="1896840"/>
          </a:xfrm>
          <a:prstGeom prst="rect">
            <a:avLst/>
          </a:prstGeom>
          <a:ln>
            <a:noFill/>
          </a:ln>
        </p:spPr>
      </p:pic>
      <p:pic>
        <p:nvPicPr>
          <p:cNvPr id="153" name="Picture 152"/>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4"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5"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16"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8"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9"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20"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22"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23"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24"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5"/>
          <p:cNvPicPr/>
          <p:nvPr/>
        </p:nvPicPr>
        <p:blipFill>
          <a:blip r:embed="rId14"/>
          <a:stretch>
            <a:fillRect/>
          </a:stretch>
        </p:blipFill>
        <p:spPr>
          <a:xfrm>
            <a:off x="7670880" y="6505200"/>
            <a:ext cx="1015560" cy="190080"/>
          </a:xfrm>
          <a:prstGeom prst="rect">
            <a:avLst/>
          </a:prstGeom>
          <a:ln>
            <a:noFill/>
          </a:ln>
        </p:spPr>
      </p:pic>
      <p:pic>
        <p:nvPicPr>
          <p:cNvPr id="5" name="Picture 6"/>
          <p:cNvPicPr/>
          <p:nvPr/>
        </p:nvPicPr>
        <p:blipFill>
          <a:blip r:embed="rId15"/>
          <a:stretch>
            <a:fillRect/>
          </a:stretch>
        </p:blipFill>
        <p:spPr>
          <a:xfrm>
            <a:off x="457200" y="6477120"/>
            <a:ext cx="1682280" cy="261720"/>
          </a:xfrm>
          <a:prstGeom prst="rect">
            <a:avLst/>
          </a:prstGeom>
          <a:ln>
            <a:noFill/>
          </a:ln>
        </p:spPr>
      </p:pic>
      <p:sp>
        <p:nvSpPr>
          <p:cNvPr id="2" name="PlaceHolder 1"/>
          <p:cNvSpPr>
            <a:spLocks noGrp="1"/>
          </p:cNvSpPr>
          <p:nvPr>
            <p:ph type="title"/>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Click to edit the title text formatClick to edit Master title style</a:t>
            </a:r>
            <a:endParaRPr/>
          </a:p>
        </p:txBody>
      </p:sp>
      <p:sp>
        <p:nvSpPr>
          <p:cNvPr id="3" name="PlaceHolder 2"/>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8" name="Picture 5"/>
          <p:cNvPicPr/>
          <p:nvPr/>
        </p:nvPicPr>
        <p:blipFill>
          <a:blip r:embed="rId14"/>
          <a:stretch>
            <a:fillRect/>
          </a:stretch>
        </p:blipFill>
        <p:spPr>
          <a:xfrm>
            <a:off x="7670880" y="6505200"/>
            <a:ext cx="1015560" cy="190080"/>
          </a:xfrm>
          <a:prstGeom prst="rect">
            <a:avLst/>
          </a:prstGeom>
          <a:ln>
            <a:noFill/>
          </a:ln>
        </p:spPr>
      </p:pic>
      <p:pic>
        <p:nvPicPr>
          <p:cNvPr id="39" name="Picture 6"/>
          <p:cNvPicPr/>
          <p:nvPr/>
        </p:nvPicPr>
        <p:blipFill>
          <a:blip r:embed="rId15"/>
          <a:stretch>
            <a:fillRect/>
          </a:stretch>
        </p:blipFill>
        <p:spPr>
          <a:xfrm>
            <a:off x="457200" y="6477120"/>
            <a:ext cx="1682280" cy="261720"/>
          </a:xfrm>
          <a:prstGeom prst="rect">
            <a:avLst/>
          </a:prstGeom>
          <a:ln>
            <a:noFill/>
          </a:ln>
        </p:spPr>
      </p:pic>
      <p:sp>
        <p:nvSpPr>
          <p:cNvPr id="40" name="PlaceHolder 1"/>
          <p:cNvSpPr>
            <a:spLocks noGrp="1"/>
          </p:cNvSpPr>
          <p:nvPr>
            <p:ph type="title"/>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Click to edit the title text formatClick to edit Master title style</a:t>
            </a:r>
            <a:endParaRPr/>
          </a:p>
        </p:txBody>
      </p:sp>
      <p:sp>
        <p:nvSpPr>
          <p:cNvPr id="41" name="PlaceHolder 2"/>
          <p:cNvSpPr>
            <a:spLocks noGrp="1"/>
          </p:cNvSpPr>
          <p:nvPr>
            <p:ph type="body"/>
          </p:nvPr>
        </p:nvSpPr>
        <p:spPr>
          <a:xfrm>
            <a:off x="457200" y="1600200"/>
            <a:ext cx="8229240" cy="4173480"/>
          </a:xfrm>
          <a:prstGeom prst="rect">
            <a:avLst/>
          </a:prstGeom>
        </p:spPr>
        <p:txBody>
          <a:bodyPr/>
          <a:lstStyle/>
          <a:p>
            <a:pPr>
              <a:buSzPct val="25000"/>
              <a:buFont typeface="StarSymbol"/>
              <a:buChar char=""/>
            </a:pPr>
            <a:r>
              <a:rPr lang="en-US" sz="3200">
                <a:solidFill>
                  <a:srgbClr val="333333"/>
                </a:solidFill>
                <a:latin typeface="CamingoDos Pro Cd"/>
              </a:rPr>
              <a:t>Click to edit the outline text format</a:t>
            </a:r>
            <a:endParaRPr/>
          </a:p>
          <a:p>
            <a:pPr lvl="1">
              <a:buSzPct val="25000"/>
              <a:buFont typeface="StarSymbol"/>
              <a:buChar char=""/>
            </a:pPr>
            <a:r>
              <a:rPr lang="en-US" sz="3200">
                <a:solidFill>
                  <a:srgbClr val="333333"/>
                </a:solidFill>
                <a:latin typeface="CamingoDos Pro Cd"/>
              </a:rPr>
              <a:t>Second Outline Level</a:t>
            </a:r>
            <a:endParaRPr/>
          </a:p>
          <a:p>
            <a:pPr lvl="2">
              <a:buSzPct val="25000"/>
              <a:buFont typeface="StarSymbol"/>
              <a:buChar char=""/>
            </a:pPr>
            <a:r>
              <a:rPr lang="en-US" sz="3200">
                <a:solidFill>
                  <a:srgbClr val="333333"/>
                </a:solidFill>
                <a:latin typeface="CamingoDos Pro Cd"/>
              </a:rPr>
              <a:t>Third Outline Level</a:t>
            </a:r>
            <a:endParaRPr/>
          </a:p>
          <a:p>
            <a:pPr lvl="3">
              <a:buSzPct val="25000"/>
              <a:buFont typeface="StarSymbol"/>
              <a:buChar char=""/>
            </a:pPr>
            <a:r>
              <a:rPr lang="en-US" sz="3200">
                <a:solidFill>
                  <a:srgbClr val="333333"/>
                </a:solidFill>
                <a:latin typeface="CamingoDos Pro Cd"/>
              </a:rPr>
              <a:t>Fourth Outline Level</a:t>
            </a:r>
            <a:endParaRPr/>
          </a:p>
          <a:p>
            <a:pPr lvl="4">
              <a:buSzPct val="25000"/>
              <a:buFont typeface="StarSymbol"/>
              <a:buChar char=""/>
            </a:pPr>
            <a:r>
              <a:rPr lang="en-US" sz="3200">
                <a:solidFill>
                  <a:srgbClr val="333333"/>
                </a:solidFill>
                <a:latin typeface="CamingoDos Pro Cd"/>
              </a:rPr>
              <a:t>Fifth Outline Level</a:t>
            </a:r>
            <a:endParaRPr/>
          </a:p>
          <a:p>
            <a:pPr lvl="5">
              <a:buSzPct val="25000"/>
              <a:buFont typeface="StarSymbol"/>
              <a:buChar char=""/>
            </a:pPr>
            <a:r>
              <a:rPr lang="en-US" sz="3200">
                <a:solidFill>
                  <a:srgbClr val="333333"/>
                </a:solidFill>
                <a:latin typeface="CamingoDos Pro Cd"/>
              </a:rPr>
              <a:t>Sixth Outline Level</a:t>
            </a:r>
            <a:endParaRPr/>
          </a:p>
          <a:p>
            <a:pPr>
              <a:lnSpc>
                <a:spcPct val="100000"/>
              </a:lnSpc>
              <a:buFont typeface="Lucida Grande"/>
              <a:buChar char="–"/>
            </a:pPr>
            <a:r>
              <a:rPr lang="en-US" sz="3200">
                <a:solidFill>
                  <a:srgbClr val="333333"/>
                </a:solidFill>
                <a:latin typeface="CamingoDos Pro Cd"/>
              </a:rPr>
              <a:t>Seventh Outline LevelClick to edit Master text styles</a:t>
            </a:r>
            <a:endParaRPr/>
          </a:p>
          <a:p>
            <a:pPr lvl="1">
              <a:lnSpc>
                <a:spcPct val="100000"/>
              </a:lnSpc>
              <a:buFont typeface="Arial"/>
              <a:buChar char="–"/>
            </a:pPr>
            <a:r>
              <a:rPr lang="en-US" sz="2800">
                <a:solidFill>
                  <a:srgbClr val="333333"/>
                </a:solidFill>
                <a:latin typeface="CamingoDos Pro Cd"/>
              </a:rPr>
              <a:t>Second level</a:t>
            </a:r>
            <a:endParaRPr/>
          </a:p>
          <a:p>
            <a:pPr lvl="2">
              <a:lnSpc>
                <a:spcPct val="100000"/>
              </a:lnSpc>
              <a:buFont typeface="Arial"/>
              <a:buChar char="•"/>
            </a:pPr>
            <a:r>
              <a:rPr lang="en-US" sz="2400">
                <a:solidFill>
                  <a:srgbClr val="333333"/>
                </a:solidFill>
                <a:latin typeface="CamingoDos Pro Cd"/>
              </a:rPr>
              <a:t>Third level</a:t>
            </a:r>
            <a:endParaRPr/>
          </a:p>
          <a:p>
            <a:pPr lvl="3">
              <a:lnSpc>
                <a:spcPct val="100000"/>
              </a:lnSpc>
              <a:buFont typeface="Arial"/>
              <a:buChar char="–"/>
            </a:pPr>
            <a:r>
              <a:rPr lang="en-US" sz="2000">
                <a:solidFill>
                  <a:srgbClr val="333333"/>
                </a:solidFill>
                <a:latin typeface="CamingoDos Pro Cd"/>
              </a:rPr>
              <a:t>Fourth level</a:t>
            </a:r>
            <a:endParaRPr/>
          </a:p>
          <a:p>
            <a:pPr lvl="4">
              <a:lnSpc>
                <a:spcPct val="100000"/>
              </a:lnSpc>
              <a:buFont typeface="Arial"/>
              <a:buChar char="»"/>
            </a:pPr>
            <a:r>
              <a:rPr lang="en-US" sz="2000">
                <a:solidFill>
                  <a:srgbClr val="333333"/>
                </a:solidFill>
                <a:latin typeface="CamingoDos Pro Cd"/>
              </a:rPr>
              <a:t>Fifth level</a:t>
            </a:r>
            <a:endParaRPr/>
          </a:p>
        </p:txBody>
      </p:sp>
      <p:sp>
        <p:nvSpPr>
          <p:cNvPr id="42" name="Line 3"/>
          <p:cNvSpPr/>
          <p:nvPr/>
        </p:nvSpPr>
        <p:spPr>
          <a:xfrm>
            <a:off x="457200" y="5843160"/>
            <a:ext cx="8215560" cy="0"/>
          </a:xfrm>
          <a:prstGeom prst="line">
            <a:avLst/>
          </a:prstGeom>
          <a:ln w="12600">
            <a:solidFill>
              <a:srgbClr val="CCCCCC"/>
            </a:solidFill>
            <a:round/>
          </a:ln>
        </p:spPr>
      </p:sp>
      <p:sp>
        <p:nvSpPr>
          <p:cNvPr id="43" name="Line 4"/>
          <p:cNvSpPr/>
          <p:nvPr/>
        </p:nvSpPr>
        <p:spPr>
          <a:xfrm>
            <a:off x="470880" y="1342080"/>
            <a:ext cx="8215920" cy="0"/>
          </a:xfrm>
          <a:prstGeom prst="line">
            <a:avLst/>
          </a:prstGeom>
          <a:ln w="12600">
            <a:solidFill>
              <a:srgbClr val="CCCCCC"/>
            </a:solidFill>
            <a:round/>
          </a:ln>
        </p:spPr>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8" name="Picture 5"/>
          <p:cNvPicPr/>
          <p:nvPr/>
        </p:nvPicPr>
        <p:blipFill>
          <a:blip r:embed="rId14"/>
          <a:stretch>
            <a:fillRect/>
          </a:stretch>
        </p:blipFill>
        <p:spPr>
          <a:xfrm>
            <a:off x="7670880" y="6505200"/>
            <a:ext cx="1015560" cy="190080"/>
          </a:xfrm>
          <a:prstGeom prst="rect">
            <a:avLst/>
          </a:prstGeom>
          <a:ln>
            <a:noFill/>
          </a:ln>
        </p:spPr>
      </p:pic>
      <p:pic>
        <p:nvPicPr>
          <p:cNvPr id="79" name="Picture 6"/>
          <p:cNvPicPr/>
          <p:nvPr/>
        </p:nvPicPr>
        <p:blipFill>
          <a:blip r:embed="rId15"/>
          <a:stretch>
            <a:fillRect/>
          </a:stretch>
        </p:blipFill>
        <p:spPr>
          <a:xfrm>
            <a:off x="457200" y="6477120"/>
            <a:ext cx="1682280" cy="261720"/>
          </a:xfrm>
          <a:prstGeom prst="rect">
            <a:avLst/>
          </a:prstGeom>
          <a:ln>
            <a:noFill/>
          </a:ln>
        </p:spPr>
      </p:pic>
      <p:sp>
        <p:nvSpPr>
          <p:cNvPr id="80"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Click to edit the title text formatClick to edit Master title style</a:t>
            </a:r>
            <a:endParaRPr/>
          </a:p>
        </p:txBody>
      </p:sp>
      <p:sp>
        <p:nvSpPr>
          <p:cNvPr id="81" name="PlaceHolder 2"/>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6" name="Picture 5"/>
          <p:cNvPicPr/>
          <p:nvPr/>
        </p:nvPicPr>
        <p:blipFill>
          <a:blip r:embed="rId14"/>
          <a:stretch>
            <a:fillRect/>
          </a:stretch>
        </p:blipFill>
        <p:spPr>
          <a:xfrm>
            <a:off x="7670880" y="6505200"/>
            <a:ext cx="1015560" cy="190080"/>
          </a:xfrm>
          <a:prstGeom prst="rect">
            <a:avLst/>
          </a:prstGeom>
          <a:ln>
            <a:noFill/>
          </a:ln>
        </p:spPr>
      </p:pic>
      <p:pic>
        <p:nvPicPr>
          <p:cNvPr id="117" name="Picture 6"/>
          <p:cNvPicPr/>
          <p:nvPr/>
        </p:nvPicPr>
        <p:blipFill>
          <a:blip r:embed="rId15"/>
          <a:stretch>
            <a:fillRect/>
          </a:stretch>
        </p:blipFill>
        <p:spPr>
          <a:xfrm>
            <a:off x="457200" y="6477120"/>
            <a:ext cx="1682280" cy="261720"/>
          </a:xfrm>
          <a:prstGeom prst="rect">
            <a:avLst/>
          </a:prstGeom>
          <a:ln>
            <a:noFill/>
          </a:ln>
        </p:spPr>
      </p:pic>
      <p:sp>
        <p:nvSpPr>
          <p:cNvPr id="118" name="PlaceHolder 1"/>
          <p:cNvSpPr>
            <a:spLocks noGrp="1"/>
          </p:cNvSpPr>
          <p:nvPr>
            <p:ph type="title"/>
          </p:nvPr>
        </p:nvSpPr>
        <p:spPr>
          <a:xfrm>
            <a:off x="722160" y="4406760"/>
            <a:ext cx="7772040" cy="1361880"/>
          </a:xfrm>
          <a:prstGeom prst="rect">
            <a:avLst/>
          </a:prstGeom>
        </p:spPr>
        <p:txBody>
          <a:bodyPr/>
          <a:lstStyle/>
          <a:p>
            <a:pPr>
              <a:lnSpc>
                <a:spcPct val="100000"/>
              </a:lnSpc>
            </a:pPr>
            <a:r>
              <a:rPr lang="en-US" sz="4000" b="1">
                <a:solidFill>
                  <a:srgbClr val="000000"/>
                </a:solidFill>
                <a:latin typeface="Marydale"/>
              </a:rPr>
              <a:t>Click to edit the title text formatClick to edit Master title style</a:t>
            </a:r>
            <a:endParaRPr/>
          </a:p>
        </p:txBody>
      </p:sp>
      <p:sp>
        <p:nvSpPr>
          <p:cNvPr id="119" name="PlaceHolder 2"/>
          <p:cNvSpPr>
            <a:spLocks noGrp="1"/>
          </p:cNvSpPr>
          <p:nvPr>
            <p:ph type="body"/>
          </p:nvPr>
        </p:nvSpPr>
        <p:spPr>
          <a:xfrm>
            <a:off x="722160" y="2906640"/>
            <a:ext cx="7772040" cy="1499760"/>
          </a:xfrm>
          <a:prstGeom prst="rect">
            <a:avLst/>
          </a:prstGeom>
        </p:spPr>
        <p:txBody>
          <a:bodyPr anchor="b"/>
          <a:lstStyle/>
          <a:p>
            <a:pPr>
              <a:buSzPct val="25000"/>
              <a:buFont typeface="StarSymbol"/>
              <a:buChar char=""/>
            </a:pPr>
            <a:r>
              <a:rPr lang="en-US" sz="2000">
                <a:solidFill>
                  <a:srgbClr val="8B8B8B"/>
                </a:solidFill>
                <a:latin typeface="CamingoDos Pro Cd"/>
              </a:rPr>
              <a:t>Click to edit the outline text format</a:t>
            </a:r>
            <a:endParaRPr/>
          </a:p>
          <a:p>
            <a:pPr lvl="1">
              <a:buSzPct val="25000"/>
              <a:buFont typeface="StarSymbol"/>
              <a:buChar char=""/>
            </a:pPr>
            <a:r>
              <a:rPr lang="en-US" sz="2000">
                <a:solidFill>
                  <a:srgbClr val="8B8B8B"/>
                </a:solidFill>
                <a:latin typeface="CamingoDos Pro Cd"/>
              </a:rPr>
              <a:t>Second Outline Level</a:t>
            </a:r>
            <a:endParaRPr/>
          </a:p>
          <a:p>
            <a:pPr lvl="2">
              <a:buSzPct val="25000"/>
              <a:buFont typeface="StarSymbol"/>
              <a:buChar char=""/>
            </a:pPr>
            <a:r>
              <a:rPr lang="en-US" sz="2000">
                <a:solidFill>
                  <a:srgbClr val="8B8B8B"/>
                </a:solidFill>
                <a:latin typeface="CamingoDos Pro Cd"/>
              </a:rPr>
              <a:t>Third Outline Level</a:t>
            </a:r>
            <a:endParaRPr/>
          </a:p>
          <a:p>
            <a:pPr lvl="3">
              <a:buSzPct val="25000"/>
              <a:buFont typeface="StarSymbol"/>
              <a:buChar char=""/>
            </a:pPr>
            <a:r>
              <a:rPr lang="en-US" sz="2000">
                <a:solidFill>
                  <a:srgbClr val="8B8B8B"/>
                </a:solidFill>
                <a:latin typeface="CamingoDos Pro Cd"/>
              </a:rPr>
              <a:t>Fourth Outline Level</a:t>
            </a:r>
            <a:endParaRPr/>
          </a:p>
          <a:p>
            <a:pPr lvl="4">
              <a:buSzPct val="25000"/>
              <a:buFont typeface="StarSymbol"/>
              <a:buChar char=""/>
            </a:pPr>
            <a:r>
              <a:rPr lang="en-US" sz="2000">
                <a:solidFill>
                  <a:srgbClr val="8B8B8B"/>
                </a:solidFill>
                <a:latin typeface="CamingoDos Pro Cd"/>
              </a:rPr>
              <a:t>Fifth Outline Level</a:t>
            </a:r>
            <a:endParaRPr/>
          </a:p>
          <a:p>
            <a:pPr lvl="5">
              <a:buSzPct val="25000"/>
              <a:buFont typeface="StarSymbol"/>
              <a:buChar char=""/>
            </a:pPr>
            <a:r>
              <a:rPr lang="en-US" sz="2000">
                <a:solidFill>
                  <a:srgbClr val="8B8B8B"/>
                </a:solidFill>
                <a:latin typeface="CamingoDos Pro Cd"/>
              </a:rPr>
              <a:t>Sixth Outline Level</a:t>
            </a:r>
            <a:endParaRPr/>
          </a:p>
          <a:p>
            <a:pPr>
              <a:lnSpc>
                <a:spcPct val="100000"/>
              </a:lnSpc>
            </a:pPr>
            <a:r>
              <a:rPr lang="en-US" sz="2000">
                <a:solidFill>
                  <a:srgbClr val="8B8B8B"/>
                </a:solidFill>
                <a:latin typeface="CamingoDos Pro Cd"/>
              </a:rPr>
              <a:t>Seventh Outline LevelClick to edit Master text styles</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http://creativecommons.org/licenses/by-sa/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20.w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21.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 Id="rId3" Type="http://schemas.openxmlformats.org/officeDocument/2006/relationships/image" Target="../media/image2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Agile Development Practices</a:t>
            </a:r>
            <a:endParaRPr/>
          </a:p>
        </p:txBody>
      </p:sp>
      <p:sp>
        <p:nvSpPr>
          <p:cNvPr id="160" name="TextShape 2"/>
          <p:cNvSpPr txBox="1"/>
          <p:nvPr/>
        </p:nvSpPr>
        <p:spPr>
          <a:xfrm>
            <a:off x="1371600" y="3886200"/>
            <a:ext cx="6400440" cy="1752120"/>
          </a:xfrm>
          <a:prstGeom prst="rect">
            <a:avLst/>
          </a:prstGeom>
        </p:spPr>
        <p:txBody>
          <a:bodyPr/>
          <a:lstStyle/>
          <a:p>
            <a:pPr algn="ctr">
              <a:lnSpc>
                <a:spcPct val="100000"/>
              </a:lnSpc>
            </a:pPr>
            <a:r>
              <a:rPr lang="en-US" sz="3200">
                <a:solidFill>
                  <a:srgbClr val="333333"/>
                </a:solidFill>
                <a:latin typeface="CamingoDos Pro Regular"/>
              </a:rPr>
              <a:t>A course from </a:t>
            </a:r>
            <a:endParaRPr/>
          </a:p>
          <a:p>
            <a:pPr algn="ctr">
              <a:lnSpc>
                <a:spcPct val="100000"/>
              </a:lnSpc>
            </a:pPr>
            <a:r>
              <a:rPr lang="en-US" sz="3200">
                <a:solidFill>
                  <a:srgbClr val="333333"/>
                </a:solidFill>
                <a:latin typeface="CamingoDos Pro Regular"/>
              </a:rPr>
              <a:t>ThoughtWorks</a:t>
            </a:r>
            <a:endParaRPr/>
          </a:p>
        </p:txBody>
      </p:sp>
      <p:sp>
        <p:nvSpPr>
          <p:cNvPr id="161" name="Line 3"/>
          <p:cNvSpPr/>
          <p:nvPr/>
        </p:nvSpPr>
        <p:spPr>
          <a:xfrm>
            <a:off x="685800" y="1935720"/>
            <a:ext cx="7772400" cy="0"/>
          </a:xfrm>
          <a:prstGeom prst="line">
            <a:avLst/>
          </a:prstGeom>
          <a:ln w="12600">
            <a:solidFill>
              <a:srgbClr val="CCCCCC"/>
            </a:solidFill>
            <a:round/>
          </a:ln>
        </p:spPr>
      </p:sp>
      <p:sp>
        <p:nvSpPr>
          <p:cNvPr id="162" name="CustomShape 4"/>
          <p:cNvSpPr/>
          <p:nvPr/>
        </p:nvSpPr>
        <p:spPr>
          <a:xfrm>
            <a:off x="1828800" y="5756760"/>
            <a:ext cx="5790960" cy="637920"/>
          </a:xfrm>
          <a:prstGeom prst="rect">
            <a:avLst/>
          </a:prstGeom>
          <a:noFill/>
          <a:ln>
            <a:noFill/>
          </a:ln>
        </p:spPr>
        <p:txBody>
          <a:bodyPr lIns="90000" tIns="45000" rIns="90000" bIns="45000"/>
          <a:lstStyle/>
          <a:p>
            <a:pPr algn="ctr">
              <a:lnSpc>
                <a:spcPct val="100000"/>
              </a:lnSpc>
            </a:pPr>
            <a:r>
              <a:rPr lang="en-US" sz="1200">
                <a:solidFill>
                  <a:srgbClr val="000000"/>
                </a:solidFill>
                <a:latin typeface="Calibri"/>
              </a:rPr>
              <a:t>This work is licensed under the</a:t>
            </a:r>
            <a:endParaRPr/>
          </a:p>
          <a:p>
            <a:pPr algn="ctr">
              <a:lnSpc>
                <a:spcPct val="100000"/>
              </a:lnSpc>
            </a:pPr>
            <a:r>
              <a:rPr lang="en-US" sz="1200">
                <a:solidFill>
                  <a:srgbClr val="000000"/>
                </a:solidFill>
                <a:latin typeface="Calibri"/>
              </a:rPr>
              <a:t> Creative Commons Attribution-ShareAlike 4.0 International License. </a:t>
            </a:r>
            <a:endParaRPr/>
          </a:p>
          <a:p>
            <a:pPr algn="ctr">
              <a:lnSpc>
                <a:spcPct val="100000"/>
              </a:lnSpc>
            </a:pPr>
            <a:r>
              <a:rPr lang="en-US" sz="1200">
                <a:solidFill>
                  <a:srgbClr val="000000"/>
                </a:solidFill>
                <a:latin typeface="Calibri"/>
              </a:rPr>
              <a:t>To view a copy of this license, visit </a:t>
            </a:r>
            <a:r>
              <a:rPr lang="en-US" sz="1200" u="sng">
                <a:solidFill>
                  <a:srgbClr val="0000FF"/>
                </a:solidFill>
                <a:latin typeface="Calibri"/>
                <a:hlinkClick r:id="rId3"/>
              </a:rPr>
              <a:t>http://creativecommons.org/licenses/by-sa/4.0/</a:t>
            </a:r>
            <a:r>
              <a:rPr lang="en-US" sz="1200">
                <a:solidFill>
                  <a:srgbClr val="000000"/>
                </a:solidFill>
                <a:latin typeface="Calibri"/>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Agile Recommended Practices</a:t>
            </a:r>
            <a:endParaRPr/>
          </a:p>
        </p:txBody>
      </p:sp>
      <p:sp>
        <p:nvSpPr>
          <p:cNvPr id="193" name="CustomShape 2"/>
          <p:cNvSpPr/>
          <p:nvPr/>
        </p:nvSpPr>
        <p:spPr>
          <a:xfrm>
            <a:off x="868680" y="1444320"/>
            <a:ext cx="7406280" cy="4457520"/>
          </a:xfrm>
          <a:prstGeom prst="rect">
            <a:avLst/>
          </a:prstGeom>
          <a:solidFill>
            <a:srgbClr val="BEBED4"/>
          </a:solidFill>
          <a:ln w="50760">
            <a:solidFill>
              <a:srgbClr val="808080"/>
            </a:solidFill>
            <a:miter/>
          </a:ln>
        </p:spPr>
      </p:sp>
      <p:sp>
        <p:nvSpPr>
          <p:cNvPr id="194" name="CustomShape 3"/>
          <p:cNvSpPr/>
          <p:nvPr/>
        </p:nvSpPr>
        <p:spPr>
          <a:xfrm>
            <a:off x="868680" y="1444320"/>
            <a:ext cx="1080" cy="154080"/>
          </a:xfrm>
          <a:prstGeom prst="rect">
            <a:avLst/>
          </a:prstGeom>
          <a:noFill/>
          <a:ln w="12600">
            <a:solidFill>
              <a:srgbClr val="808080"/>
            </a:solidFill>
            <a:miter/>
          </a:ln>
        </p:spPr>
      </p:sp>
      <p:sp>
        <p:nvSpPr>
          <p:cNvPr id="195" name="CustomShape 4"/>
          <p:cNvSpPr/>
          <p:nvPr/>
        </p:nvSpPr>
        <p:spPr>
          <a:xfrm>
            <a:off x="3406320" y="5572080"/>
            <a:ext cx="2331360" cy="243720"/>
          </a:xfrm>
          <a:prstGeom prst="rect">
            <a:avLst/>
          </a:prstGeom>
          <a:solidFill>
            <a:srgbClr val="BEBED4"/>
          </a:solidFill>
          <a:ln w="12600">
            <a:noFill/>
          </a:ln>
        </p:spPr>
        <p:txBody>
          <a:bodyPr lIns="0" tIns="0" rIns="40680" bIns="0"/>
          <a:lstStyle/>
          <a:p>
            <a:pPr algn="ctr">
              <a:lnSpc>
                <a:spcPct val="100000"/>
              </a:lnSpc>
            </a:pPr>
            <a:r>
              <a:rPr lang="en-US" sz="1600" b="1">
                <a:solidFill>
                  <a:srgbClr val="000000"/>
                </a:solidFill>
                <a:latin typeface="Calibri"/>
              </a:rPr>
              <a:t>ORGANIZATIONAL</a:t>
            </a:r>
            <a:endParaRPr/>
          </a:p>
        </p:txBody>
      </p:sp>
      <p:sp>
        <p:nvSpPr>
          <p:cNvPr id="196" name="CustomShape 5"/>
          <p:cNvSpPr/>
          <p:nvPr/>
        </p:nvSpPr>
        <p:spPr>
          <a:xfrm>
            <a:off x="1176840" y="1538640"/>
            <a:ext cx="62136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Build/Deploy</a:t>
            </a:r>
            <a:endParaRPr/>
          </a:p>
        </p:txBody>
      </p:sp>
      <p:sp>
        <p:nvSpPr>
          <p:cNvPr id="197" name="CustomShape 6"/>
          <p:cNvSpPr/>
          <p:nvPr/>
        </p:nvSpPr>
        <p:spPr>
          <a:xfrm>
            <a:off x="1143360" y="2744280"/>
            <a:ext cx="54828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Testing</a:t>
            </a:r>
            <a:endParaRPr/>
          </a:p>
        </p:txBody>
      </p:sp>
      <p:sp>
        <p:nvSpPr>
          <p:cNvPr id="198" name="CustomShape 7"/>
          <p:cNvSpPr/>
          <p:nvPr/>
        </p:nvSpPr>
        <p:spPr>
          <a:xfrm>
            <a:off x="7539480" y="1512720"/>
            <a:ext cx="43848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Short</a:t>
            </a:r>
            <a:endParaRPr/>
          </a:p>
          <a:p>
            <a:pPr algn="r">
              <a:lnSpc>
                <a:spcPct val="100000"/>
              </a:lnSpc>
            </a:pPr>
            <a:r>
              <a:rPr lang="en-US" sz="1400">
                <a:solidFill>
                  <a:srgbClr val="000000"/>
                </a:solidFill>
                <a:latin typeface="Calibri"/>
              </a:rPr>
              <a:t>Releases</a:t>
            </a:r>
            <a:endParaRPr/>
          </a:p>
        </p:txBody>
      </p:sp>
      <p:sp>
        <p:nvSpPr>
          <p:cNvPr id="199" name="CustomShape 8"/>
          <p:cNvSpPr/>
          <p:nvPr/>
        </p:nvSpPr>
        <p:spPr>
          <a:xfrm>
            <a:off x="1134360" y="3949560"/>
            <a:ext cx="49356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Coding</a:t>
            </a:r>
            <a:endParaRPr/>
          </a:p>
          <a:p>
            <a:pPr>
              <a:lnSpc>
                <a:spcPct val="100000"/>
              </a:lnSpc>
            </a:pPr>
            <a:r>
              <a:rPr lang="en-US" sz="1400">
                <a:solidFill>
                  <a:srgbClr val="000000"/>
                </a:solidFill>
                <a:latin typeface="Calibri"/>
              </a:rPr>
              <a:t>Standards</a:t>
            </a:r>
            <a:endParaRPr/>
          </a:p>
        </p:txBody>
      </p:sp>
      <p:sp>
        <p:nvSpPr>
          <p:cNvPr id="200" name="CustomShape 9"/>
          <p:cNvSpPr/>
          <p:nvPr/>
        </p:nvSpPr>
        <p:spPr>
          <a:xfrm>
            <a:off x="1150560" y="5140080"/>
            <a:ext cx="55440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Continuous</a:t>
            </a:r>
            <a:endParaRPr/>
          </a:p>
          <a:p>
            <a:pPr>
              <a:lnSpc>
                <a:spcPct val="100000"/>
              </a:lnSpc>
            </a:pPr>
            <a:r>
              <a:rPr lang="en-US" sz="1400">
                <a:solidFill>
                  <a:srgbClr val="000000"/>
                </a:solidFill>
                <a:latin typeface="Calibri"/>
              </a:rPr>
              <a:t>Integration</a:t>
            </a:r>
            <a:endParaRPr/>
          </a:p>
        </p:txBody>
      </p:sp>
      <p:sp>
        <p:nvSpPr>
          <p:cNvPr id="201" name="CustomShape 10"/>
          <p:cNvSpPr/>
          <p:nvPr/>
        </p:nvSpPr>
        <p:spPr>
          <a:xfrm>
            <a:off x="7500240" y="5140080"/>
            <a:ext cx="48276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On-site</a:t>
            </a:r>
            <a:endParaRPr/>
          </a:p>
          <a:p>
            <a:pPr algn="r">
              <a:lnSpc>
                <a:spcPct val="100000"/>
              </a:lnSpc>
            </a:pPr>
            <a:r>
              <a:rPr lang="en-US" sz="1400">
                <a:solidFill>
                  <a:srgbClr val="000000"/>
                </a:solidFill>
                <a:latin typeface="Calibri"/>
              </a:rPr>
              <a:t>Customer</a:t>
            </a:r>
            <a:endParaRPr/>
          </a:p>
        </p:txBody>
      </p:sp>
      <p:sp>
        <p:nvSpPr>
          <p:cNvPr id="202" name="CustomShape 11"/>
          <p:cNvSpPr/>
          <p:nvPr/>
        </p:nvSpPr>
        <p:spPr>
          <a:xfrm>
            <a:off x="7395840" y="4103280"/>
            <a:ext cx="552960" cy="21348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Co-location</a:t>
            </a:r>
            <a:endParaRPr/>
          </a:p>
        </p:txBody>
      </p:sp>
      <p:sp>
        <p:nvSpPr>
          <p:cNvPr id="203" name="CustomShape 12"/>
          <p:cNvSpPr/>
          <p:nvPr/>
        </p:nvSpPr>
        <p:spPr>
          <a:xfrm>
            <a:off x="7439040" y="2808000"/>
            <a:ext cx="52992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Collective</a:t>
            </a:r>
            <a:endParaRPr/>
          </a:p>
          <a:p>
            <a:pPr algn="r">
              <a:lnSpc>
                <a:spcPct val="100000"/>
              </a:lnSpc>
            </a:pPr>
            <a:r>
              <a:rPr lang="en-US" sz="1400">
                <a:solidFill>
                  <a:srgbClr val="000000"/>
                </a:solidFill>
                <a:latin typeface="Calibri"/>
              </a:rPr>
              <a:t>Ownership</a:t>
            </a:r>
            <a:endParaRPr/>
          </a:p>
        </p:txBody>
      </p:sp>
      <p:sp>
        <p:nvSpPr>
          <p:cNvPr id="204" name="CustomShape 13"/>
          <p:cNvSpPr/>
          <p:nvPr/>
        </p:nvSpPr>
        <p:spPr>
          <a:xfrm>
            <a:off x="2143080" y="1512720"/>
            <a:ext cx="4937400" cy="4001400"/>
          </a:xfrm>
          <a:prstGeom prst="rect">
            <a:avLst/>
          </a:prstGeom>
          <a:solidFill>
            <a:srgbClr val="FCD5B5"/>
          </a:solidFill>
          <a:ln w="50760">
            <a:solidFill>
              <a:srgbClr val="808080"/>
            </a:solidFill>
            <a:miter/>
          </a:ln>
        </p:spPr>
      </p:sp>
      <p:sp>
        <p:nvSpPr>
          <p:cNvPr id="205" name="CustomShape 14"/>
          <p:cNvSpPr/>
          <p:nvPr/>
        </p:nvSpPr>
        <p:spPr>
          <a:xfrm>
            <a:off x="2143080" y="1512720"/>
            <a:ext cx="1080" cy="163440"/>
          </a:xfrm>
          <a:prstGeom prst="rect">
            <a:avLst/>
          </a:prstGeom>
          <a:solidFill>
            <a:srgbClr val="FCD5B5"/>
          </a:solidFill>
          <a:ln w="12600">
            <a:solidFill>
              <a:srgbClr val="808080"/>
            </a:solidFill>
            <a:miter/>
          </a:ln>
        </p:spPr>
      </p:sp>
      <p:sp>
        <p:nvSpPr>
          <p:cNvPr id="206" name="CustomShape 15"/>
          <p:cNvSpPr/>
          <p:nvPr/>
        </p:nvSpPr>
        <p:spPr>
          <a:xfrm>
            <a:off x="3309120" y="5145120"/>
            <a:ext cx="2331360" cy="243720"/>
          </a:xfrm>
          <a:prstGeom prst="rect">
            <a:avLst/>
          </a:prstGeom>
          <a:solidFill>
            <a:srgbClr val="FCD5B5"/>
          </a:solidFill>
          <a:ln w="12600">
            <a:noFill/>
          </a:ln>
        </p:spPr>
        <p:txBody>
          <a:bodyPr lIns="0" tIns="0" rIns="40680" bIns="0"/>
          <a:lstStyle/>
          <a:p>
            <a:pPr algn="ctr">
              <a:lnSpc>
                <a:spcPct val="100000"/>
              </a:lnSpc>
            </a:pPr>
            <a:r>
              <a:rPr lang="en-US" sz="1600" b="1">
                <a:solidFill>
                  <a:srgbClr val="000000"/>
                </a:solidFill>
                <a:latin typeface="Calibri"/>
              </a:rPr>
              <a:t>TEAM</a:t>
            </a:r>
            <a:endParaRPr/>
          </a:p>
        </p:txBody>
      </p:sp>
      <p:sp>
        <p:nvSpPr>
          <p:cNvPr id="207" name="CustomShape 16"/>
          <p:cNvSpPr/>
          <p:nvPr/>
        </p:nvSpPr>
        <p:spPr>
          <a:xfrm>
            <a:off x="6026040" y="1823040"/>
            <a:ext cx="688680" cy="21348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Retrospectives</a:t>
            </a:r>
            <a:endParaRPr/>
          </a:p>
        </p:txBody>
      </p:sp>
      <p:sp>
        <p:nvSpPr>
          <p:cNvPr id="208" name="CustomShape 17"/>
          <p:cNvSpPr/>
          <p:nvPr/>
        </p:nvSpPr>
        <p:spPr>
          <a:xfrm>
            <a:off x="6353640" y="3947400"/>
            <a:ext cx="476640" cy="213480"/>
          </a:xfrm>
          <a:prstGeom prst="rect">
            <a:avLst/>
          </a:prstGeom>
          <a:solidFill>
            <a:srgbClr val="FCD5B5"/>
          </a:solidFill>
          <a:ln w="12600">
            <a:noFill/>
          </a:ln>
        </p:spPr>
        <p:txBody>
          <a:bodyPr wrap="none" lIns="0" tIns="0" rIns="40680" bIns="0"/>
          <a:lstStyle/>
          <a:p>
            <a:pPr algn="r">
              <a:lnSpc>
                <a:spcPct val="100000"/>
              </a:lnSpc>
            </a:pPr>
            <a:r>
              <a:rPr lang="en-US" sz="1400">
                <a:solidFill>
                  <a:srgbClr val="191919"/>
                </a:solidFill>
                <a:latin typeface="Calibri"/>
              </a:rPr>
              <a:t>Iterations</a:t>
            </a:r>
            <a:endParaRPr/>
          </a:p>
        </p:txBody>
      </p:sp>
      <p:sp>
        <p:nvSpPr>
          <p:cNvPr id="209" name="CustomShape 18"/>
          <p:cNvSpPr/>
          <p:nvPr/>
        </p:nvSpPr>
        <p:spPr>
          <a:xfrm>
            <a:off x="4172040" y="1626120"/>
            <a:ext cx="80604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Iteration kickoff/
planning meeting</a:t>
            </a:r>
            <a:endParaRPr/>
          </a:p>
        </p:txBody>
      </p:sp>
      <p:sp>
        <p:nvSpPr>
          <p:cNvPr id="210" name="CustomShape 19"/>
          <p:cNvSpPr/>
          <p:nvPr/>
        </p:nvSpPr>
        <p:spPr>
          <a:xfrm>
            <a:off x="2343600" y="4880160"/>
            <a:ext cx="36396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User</a:t>
            </a:r>
            <a:endParaRPr/>
          </a:p>
          <a:p>
            <a:pPr>
              <a:lnSpc>
                <a:spcPct val="100000"/>
              </a:lnSpc>
            </a:pPr>
            <a:r>
              <a:rPr lang="en-US" sz="1400">
                <a:solidFill>
                  <a:srgbClr val="000000"/>
                </a:solidFill>
                <a:latin typeface="Calibri"/>
              </a:rPr>
              <a:t>Stories</a:t>
            </a:r>
            <a:endParaRPr/>
          </a:p>
        </p:txBody>
      </p:sp>
      <p:sp>
        <p:nvSpPr>
          <p:cNvPr id="211" name="CustomShape 20"/>
          <p:cNvSpPr/>
          <p:nvPr/>
        </p:nvSpPr>
        <p:spPr>
          <a:xfrm>
            <a:off x="2355840" y="3760560"/>
            <a:ext cx="40824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Velocity</a:t>
            </a:r>
            <a:endParaRPr/>
          </a:p>
          <a:p>
            <a:pPr>
              <a:lnSpc>
                <a:spcPct val="100000"/>
              </a:lnSpc>
            </a:pPr>
            <a:r>
              <a:rPr lang="en-US" sz="1400">
                <a:solidFill>
                  <a:srgbClr val="000000"/>
                </a:solidFill>
                <a:latin typeface="Calibri"/>
              </a:rPr>
              <a:t>Metrics</a:t>
            </a:r>
            <a:endParaRPr/>
          </a:p>
        </p:txBody>
      </p:sp>
      <p:sp>
        <p:nvSpPr>
          <p:cNvPr id="212" name="CustomShape 21"/>
          <p:cNvSpPr/>
          <p:nvPr/>
        </p:nvSpPr>
        <p:spPr>
          <a:xfrm>
            <a:off x="2395080" y="2942640"/>
            <a:ext cx="478080" cy="21348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Card Wall</a:t>
            </a:r>
            <a:endParaRPr/>
          </a:p>
        </p:txBody>
      </p:sp>
      <p:sp>
        <p:nvSpPr>
          <p:cNvPr id="213" name="CustomShape 22"/>
          <p:cNvSpPr/>
          <p:nvPr/>
        </p:nvSpPr>
        <p:spPr>
          <a:xfrm>
            <a:off x="2477880" y="1823040"/>
            <a:ext cx="64116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Pair</a:t>
            </a:r>
            <a:endParaRPr/>
          </a:p>
          <a:p>
            <a:pPr>
              <a:lnSpc>
                <a:spcPct val="100000"/>
              </a:lnSpc>
            </a:pPr>
            <a:r>
              <a:rPr lang="en-US" sz="1400">
                <a:solidFill>
                  <a:srgbClr val="000000"/>
                </a:solidFill>
                <a:latin typeface="Calibri"/>
              </a:rPr>
              <a:t>Programming</a:t>
            </a:r>
            <a:endParaRPr/>
          </a:p>
        </p:txBody>
      </p:sp>
      <p:sp>
        <p:nvSpPr>
          <p:cNvPr id="214" name="CustomShape 23"/>
          <p:cNvSpPr/>
          <p:nvPr/>
        </p:nvSpPr>
        <p:spPr>
          <a:xfrm>
            <a:off x="6215040" y="4880160"/>
            <a:ext cx="555840" cy="42660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Sustainable</a:t>
            </a:r>
            <a:endParaRPr/>
          </a:p>
          <a:p>
            <a:pPr algn="r">
              <a:lnSpc>
                <a:spcPct val="100000"/>
              </a:lnSpc>
            </a:pPr>
            <a:r>
              <a:rPr lang="en-US" sz="1400">
                <a:solidFill>
                  <a:srgbClr val="000000"/>
                </a:solidFill>
                <a:latin typeface="Calibri"/>
              </a:rPr>
              <a:t>Pace</a:t>
            </a:r>
            <a:endParaRPr/>
          </a:p>
        </p:txBody>
      </p:sp>
      <p:sp>
        <p:nvSpPr>
          <p:cNvPr id="215" name="CustomShape 24"/>
          <p:cNvSpPr/>
          <p:nvPr/>
        </p:nvSpPr>
        <p:spPr>
          <a:xfrm>
            <a:off x="6303600" y="2755800"/>
            <a:ext cx="495000" cy="42660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Daily</a:t>
            </a:r>
            <a:endParaRPr/>
          </a:p>
          <a:p>
            <a:pPr algn="r">
              <a:lnSpc>
                <a:spcPct val="100000"/>
              </a:lnSpc>
            </a:pPr>
            <a:r>
              <a:rPr lang="en-US" sz="1400">
                <a:solidFill>
                  <a:srgbClr val="000000"/>
                </a:solidFill>
                <a:latin typeface="Calibri"/>
              </a:rPr>
              <a:t>Stand-ups</a:t>
            </a:r>
            <a:endParaRPr/>
          </a:p>
        </p:txBody>
      </p:sp>
      <p:sp>
        <p:nvSpPr>
          <p:cNvPr id="216" name="CustomShape 25"/>
          <p:cNvSpPr/>
          <p:nvPr/>
        </p:nvSpPr>
        <p:spPr>
          <a:xfrm>
            <a:off x="3406320" y="2154240"/>
            <a:ext cx="2331360" cy="2948760"/>
          </a:xfrm>
          <a:prstGeom prst="rect">
            <a:avLst/>
          </a:prstGeom>
          <a:solidFill>
            <a:srgbClr val="BFBFBF"/>
          </a:solidFill>
          <a:ln w="50760">
            <a:solidFill>
              <a:srgbClr val="808080"/>
            </a:solidFill>
            <a:miter/>
          </a:ln>
        </p:spPr>
      </p:sp>
      <p:sp>
        <p:nvSpPr>
          <p:cNvPr id="217" name="CustomShape 26"/>
          <p:cNvSpPr/>
          <p:nvPr/>
        </p:nvSpPr>
        <p:spPr>
          <a:xfrm>
            <a:off x="3406320" y="2154240"/>
            <a:ext cx="1080" cy="154080"/>
          </a:xfrm>
          <a:prstGeom prst="rect">
            <a:avLst/>
          </a:prstGeom>
          <a:solidFill>
            <a:srgbClr val="BFBFBF"/>
          </a:solidFill>
          <a:ln w="12600">
            <a:solidFill>
              <a:srgbClr val="808080"/>
            </a:solidFill>
            <a:miter/>
          </a:ln>
        </p:spPr>
      </p:sp>
      <p:sp>
        <p:nvSpPr>
          <p:cNvPr id="218" name="CustomShape 27"/>
          <p:cNvSpPr/>
          <p:nvPr/>
        </p:nvSpPr>
        <p:spPr>
          <a:xfrm>
            <a:off x="3680640" y="4733640"/>
            <a:ext cx="1714320" cy="243720"/>
          </a:xfrm>
          <a:prstGeom prst="rect">
            <a:avLst/>
          </a:prstGeom>
          <a:solidFill>
            <a:srgbClr val="BFBFBF"/>
          </a:solidFill>
          <a:ln w="12600">
            <a:noFill/>
          </a:ln>
        </p:spPr>
        <p:txBody>
          <a:bodyPr lIns="0" tIns="0" rIns="40680" bIns="0"/>
          <a:lstStyle/>
          <a:p>
            <a:pPr algn="ctr">
              <a:lnSpc>
                <a:spcPct val="100000"/>
              </a:lnSpc>
            </a:pPr>
            <a:r>
              <a:rPr lang="en-US" sz="1600" b="1">
                <a:solidFill>
                  <a:srgbClr val="000000"/>
                </a:solidFill>
                <a:latin typeface="Calibri"/>
              </a:rPr>
              <a:t>INDIVIDUAL</a:t>
            </a:r>
            <a:endParaRPr/>
          </a:p>
        </p:txBody>
      </p:sp>
      <p:sp>
        <p:nvSpPr>
          <p:cNvPr id="219" name="CustomShape 28"/>
          <p:cNvSpPr/>
          <p:nvPr/>
        </p:nvSpPr>
        <p:spPr>
          <a:xfrm>
            <a:off x="3680640" y="2428560"/>
            <a:ext cx="1714320" cy="34272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Refactoring</a:t>
            </a:r>
            <a:endParaRPr/>
          </a:p>
        </p:txBody>
      </p:sp>
      <p:sp>
        <p:nvSpPr>
          <p:cNvPr id="220" name="CustomShape 29"/>
          <p:cNvSpPr/>
          <p:nvPr/>
        </p:nvSpPr>
        <p:spPr>
          <a:xfrm>
            <a:off x="3680640" y="3114360"/>
            <a:ext cx="1714320" cy="34272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Simple Design</a:t>
            </a:r>
            <a:endParaRPr/>
          </a:p>
        </p:txBody>
      </p:sp>
      <p:sp>
        <p:nvSpPr>
          <p:cNvPr id="221" name="CustomShape 30"/>
          <p:cNvSpPr/>
          <p:nvPr/>
        </p:nvSpPr>
        <p:spPr>
          <a:xfrm>
            <a:off x="3680640" y="3800160"/>
            <a:ext cx="1714320" cy="71964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Test Driven</a:t>
            </a:r>
            <a:endParaRPr/>
          </a:p>
          <a:p>
            <a:pPr algn="ctr">
              <a:lnSpc>
                <a:spcPct val="100000"/>
              </a:lnSpc>
            </a:pPr>
            <a:r>
              <a:rPr lang="en-US" sz="1600">
                <a:solidFill>
                  <a:srgbClr val="000000"/>
                </a:solidFill>
                <a:latin typeface="Calibri"/>
              </a:rPr>
              <a:t>Development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Continuous Integration</a:t>
            </a:r>
            <a:endParaRPr/>
          </a:p>
        </p:txBody>
      </p:sp>
      <p:sp>
        <p:nvSpPr>
          <p:cNvPr id="488"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Continuous Integration</a:t>
            </a:r>
            <a:endParaRPr/>
          </a:p>
        </p:txBody>
      </p:sp>
      <p:sp>
        <p:nvSpPr>
          <p:cNvPr id="490" name="CustomShape 2"/>
          <p:cNvSpPr/>
          <p:nvPr/>
        </p:nvSpPr>
        <p:spPr>
          <a:xfrm>
            <a:off x="457200" y="1828800"/>
            <a:ext cx="8229240" cy="4266720"/>
          </a:xfrm>
          <a:prstGeom prst="rect">
            <a:avLst/>
          </a:prstGeom>
          <a:noFill/>
          <a:ln>
            <a:noFill/>
          </a:ln>
        </p:spPr>
        <p:txBody>
          <a:bodyPr lIns="90000" tIns="45000" rIns="90000" bIns="45000"/>
          <a:lstStyle/>
          <a:p>
            <a:pPr algn="ctr">
              <a:lnSpc>
                <a:spcPct val="100000"/>
              </a:lnSpc>
            </a:pPr>
            <a:r>
              <a:rPr lang="en-US" sz="2400">
                <a:solidFill>
                  <a:srgbClr val="000000"/>
                </a:solidFill>
                <a:latin typeface="Calibri"/>
              </a:rPr>
              <a:t>“The key is to automate absolutely everything and run the process so often that integration errors are found quickly.” </a:t>
            </a:r>
            <a:endParaRPr/>
          </a:p>
          <a:p>
            <a:pPr algn="ctr">
              <a:lnSpc>
                <a:spcPct val="100000"/>
              </a:lnSpc>
            </a:pPr>
            <a:r>
              <a:rPr lang="en-US" sz="2400" i="1">
                <a:solidFill>
                  <a:srgbClr val="C4BD97"/>
                </a:solidFill>
                <a:latin typeface="Calibri"/>
              </a:rPr>
              <a:t>Martin Fowler</a:t>
            </a:r>
            <a:endParaRPr/>
          </a:p>
          <a:p>
            <a:pPr algn="ctr">
              <a:lnSpc>
                <a:spcPct val="100000"/>
              </a:lnSpc>
            </a:pPr>
            <a:r>
              <a:rPr lang="en-US" sz="1600" i="1">
                <a:solidFill>
                  <a:srgbClr val="C4BD97"/>
                </a:solidFill>
                <a:latin typeface="Calibri"/>
              </a:rPr>
              <a:t>--</a:t>
            </a:r>
            <a:r>
              <a:rPr lang="en-US" sz="1600" i="1">
                <a:solidFill>
                  <a:srgbClr val="606060"/>
                </a:solidFill>
                <a:latin typeface="Calibri"/>
              </a:rPr>
              <a:t>http://martinfowler.com/articles/originalContinuousIntegration.html</a:t>
            </a:r>
            <a:endParaRPr/>
          </a:p>
        </p:txBody>
      </p:sp>
      <p:sp>
        <p:nvSpPr>
          <p:cNvPr id="491" name="CustomShape 3"/>
          <p:cNvSpPr/>
          <p:nvPr/>
        </p:nvSpPr>
        <p:spPr>
          <a:xfrm>
            <a:off x="457200" y="1306440"/>
            <a:ext cx="8229240" cy="445680"/>
          </a:xfrm>
          <a:prstGeom prst="rect">
            <a:avLst/>
          </a:prstGeom>
          <a:noFill/>
          <a:ln w="9360">
            <a:noFill/>
          </a:ln>
        </p:spPr>
        <p:txBody>
          <a:bodyPr anchor="b"/>
          <a:lstStyle/>
          <a:p>
            <a:pPr>
              <a:lnSpc>
                <a:spcPct val="100000"/>
              </a:lnSpc>
            </a:pPr>
            <a:r>
              <a:rPr lang="en-US" sz="2400" b="1">
                <a:solidFill>
                  <a:srgbClr val="000000"/>
                </a:solidFill>
                <a:latin typeface="Calibri"/>
              </a:rPr>
              <a:t>Why?</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493" name="TextShape 2"/>
          <p:cNvSpPr txBox="1"/>
          <p:nvPr/>
        </p:nvSpPr>
        <p:spPr>
          <a:xfrm>
            <a:off x="457200" y="1600200"/>
            <a:ext cx="8229240" cy="4173480"/>
          </a:xfrm>
          <a:prstGeom prst="rect">
            <a:avLst/>
          </a:prstGeom>
        </p:spPr>
        <p:txBody>
          <a:bodyPr/>
          <a:lstStyle/>
          <a:p>
            <a:pPr>
              <a:lnSpc>
                <a:spcPct val="100000"/>
              </a:lnSpc>
            </a:pPr>
            <a:r>
              <a:rPr lang="en-US" sz="2500" b="1">
                <a:solidFill>
                  <a:srgbClr val="333333"/>
                </a:solidFill>
                <a:latin typeface="CamingoDos Pro Cd"/>
              </a:rPr>
              <a:t>The Build: Backbone of Agile Development Process</a:t>
            </a:r>
            <a:endParaRPr/>
          </a:p>
          <a:p>
            <a:pPr lvl="1">
              <a:lnSpc>
                <a:spcPct val="100000"/>
              </a:lnSpc>
              <a:buFont typeface="Arial"/>
              <a:buChar char="–"/>
            </a:pPr>
            <a:r>
              <a:rPr lang="en-US" sz="2800">
                <a:solidFill>
                  <a:srgbClr val="333333"/>
                </a:solidFill>
                <a:latin typeface="CamingoDos Pro Cd"/>
              </a:rPr>
              <a:t>Drives agile process</a:t>
            </a:r>
            <a:endParaRPr/>
          </a:p>
          <a:p>
            <a:pPr lvl="1">
              <a:lnSpc>
                <a:spcPct val="100000"/>
              </a:lnSpc>
              <a:buFont typeface="Arial"/>
              <a:buChar char="–"/>
            </a:pPr>
            <a:r>
              <a:rPr lang="en-US" sz="2800">
                <a:solidFill>
                  <a:srgbClr val="333333"/>
                </a:solidFill>
                <a:latin typeface="CamingoDos Pro Cd"/>
              </a:rPr>
              <a:t>Leads to quick feedback</a:t>
            </a:r>
            <a:endParaRPr/>
          </a:p>
          <a:p>
            <a:pPr lvl="1">
              <a:lnSpc>
                <a:spcPct val="100000"/>
              </a:lnSpc>
              <a:buFont typeface="Arial"/>
              <a:buChar char="–"/>
            </a:pPr>
            <a:r>
              <a:rPr lang="en-US" sz="2800">
                <a:solidFill>
                  <a:srgbClr val="333333"/>
                </a:solidFill>
                <a:latin typeface="CamingoDos Pro Cd"/>
              </a:rPr>
              <a:t>Based on automation</a:t>
            </a:r>
            <a:endParaRPr/>
          </a:p>
          <a:p>
            <a:pPr lvl="1">
              <a:lnSpc>
                <a:spcPct val="100000"/>
              </a:lnSpc>
              <a:buFont typeface="Arial"/>
              <a:buChar char="–"/>
            </a:pPr>
            <a:r>
              <a:rPr lang="en-US" sz="2800">
                <a:solidFill>
                  <a:srgbClr val="333333"/>
                </a:solidFill>
                <a:latin typeface="CamingoDos Pro Cd"/>
              </a:rPr>
              <a:t>Adds rigor</a:t>
            </a:r>
            <a:endParaRPr/>
          </a:p>
          <a:p>
            <a:pPr lvl="1">
              <a:lnSpc>
                <a:spcPct val="100000"/>
              </a:lnSpc>
              <a:buFont typeface="Arial"/>
              <a:buChar char="–"/>
            </a:pPr>
            <a:r>
              <a:rPr lang="en-US" sz="2800">
                <a:solidFill>
                  <a:srgbClr val="333333"/>
                </a:solidFill>
                <a:latin typeface="CamingoDos Pro Cd"/>
              </a:rPr>
              <a:t>Reduces waste</a:t>
            </a:r>
            <a:endParaRPr/>
          </a:p>
          <a:p>
            <a:pPr lvl="1">
              <a:lnSpc>
                <a:spcPct val="100000"/>
              </a:lnSpc>
              <a:buFont typeface="Arial"/>
              <a:buChar char="–"/>
            </a:pPr>
            <a:r>
              <a:rPr lang="en-US" sz="2800">
                <a:solidFill>
                  <a:srgbClr val="333333"/>
                </a:solidFill>
                <a:latin typeface="CamingoDos Pro Cd"/>
              </a:rPr>
              <a:t>Creates a path to production</a:t>
            </a:r>
            <a:endParaRPr/>
          </a:p>
          <a:p>
            <a:pPr>
              <a:lnSpc>
                <a:spcPct val="100000"/>
              </a:lnSpc>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495" name="TextShape 2"/>
          <p:cNvSpPr txBox="1"/>
          <p:nvPr/>
        </p:nvSpPr>
        <p:spPr>
          <a:xfrm>
            <a:off x="457200" y="1432934"/>
            <a:ext cx="8229240" cy="4173480"/>
          </a:xfrm>
          <a:prstGeom prst="rect">
            <a:avLst/>
          </a:prstGeom>
        </p:spPr>
        <p:txBody>
          <a:bodyPr/>
          <a:lstStyle/>
          <a:p>
            <a:pPr>
              <a:lnSpc>
                <a:spcPct val="100000"/>
              </a:lnSpc>
            </a:pPr>
            <a:r>
              <a:rPr lang="en-US" sz="3200" b="1">
                <a:solidFill>
                  <a:srgbClr val="333333"/>
                </a:solidFill>
                <a:latin typeface="CamingoDos Pro Cd"/>
              </a:rPr>
              <a:t>Benefits of continuous integration</a:t>
            </a:r>
            <a:endParaRPr/>
          </a:p>
          <a:p>
            <a:pPr lvl="1">
              <a:lnSpc>
                <a:spcPct val="100000"/>
              </a:lnSpc>
              <a:buFont typeface="Arial"/>
              <a:buChar char="–"/>
            </a:pPr>
            <a:r>
              <a:rPr lang="en-US" sz="2800" dirty="0">
                <a:solidFill>
                  <a:srgbClr val="333333"/>
                </a:solidFill>
                <a:latin typeface="CamingoDos Pro Cd"/>
              </a:rPr>
              <a:t>Gives quick feedback on problems</a:t>
            </a:r>
            <a:endParaRPr dirty="0"/>
          </a:p>
          <a:p>
            <a:pPr lvl="1">
              <a:lnSpc>
                <a:spcPct val="100000"/>
              </a:lnSpc>
              <a:buFont typeface="Arial"/>
              <a:buChar char="–"/>
            </a:pPr>
            <a:r>
              <a:rPr lang="en-US" sz="2800" dirty="0">
                <a:solidFill>
                  <a:srgbClr val="333333"/>
                </a:solidFill>
                <a:latin typeface="CamingoDos Pro Cd"/>
              </a:rPr>
              <a:t>Lowers cost of change</a:t>
            </a:r>
            <a:endParaRPr dirty="0"/>
          </a:p>
          <a:p>
            <a:pPr lvl="1">
              <a:lnSpc>
                <a:spcPct val="100000"/>
              </a:lnSpc>
              <a:buFont typeface="Arial"/>
              <a:buChar char="–"/>
            </a:pPr>
            <a:r>
              <a:rPr lang="en-US" sz="2800" dirty="0">
                <a:solidFill>
                  <a:srgbClr val="333333"/>
                </a:solidFill>
                <a:latin typeface="CamingoDos Pro Cd"/>
              </a:rPr>
              <a:t>Gets the most out of automated testing</a:t>
            </a:r>
            <a:endParaRPr dirty="0"/>
          </a:p>
          <a:p>
            <a:pPr lvl="1">
              <a:lnSpc>
                <a:spcPct val="100000"/>
              </a:lnSpc>
              <a:buFont typeface="Arial"/>
              <a:buChar char="–"/>
            </a:pPr>
            <a:r>
              <a:rPr lang="en-US" sz="2800" dirty="0">
                <a:solidFill>
                  <a:srgbClr val="333333"/>
                </a:solidFill>
                <a:latin typeface="CamingoDos Pro Cd"/>
              </a:rPr>
              <a:t>Facilitates whole-team approach</a:t>
            </a:r>
            <a:endParaRPr dirty="0"/>
          </a:p>
          <a:p>
            <a:pPr lvl="1">
              <a:lnSpc>
                <a:spcPct val="100000"/>
              </a:lnSpc>
              <a:buFont typeface="Arial"/>
              <a:buChar char="–"/>
            </a:pPr>
            <a:r>
              <a:rPr lang="en-US" sz="2800" dirty="0">
                <a:solidFill>
                  <a:srgbClr val="333333"/>
                </a:solidFill>
                <a:latin typeface="CamingoDos Pro Cd"/>
              </a:rPr>
              <a:t>Tests builds and deployments using production-like processes</a:t>
            </a:r>
            <a:endParaRPr dirty="0"/>
          </a:p>
          <a:p>
            <a:pPr lvl="1">
              <a:lnSpc>
                <a:spcPct val="100000"/>
              </a:lnSpc>
              <a:buFont typeface="Arial"/>
              <a:buChar char="–"/>
            </a:pPr>
            <a:r>
              <a:rPr lang="en-US" sz="2800" dirty="0">
                <a:solidFill>
                  <a:srgbClr val="333333"/>
                </a:solidFill>
                <a:latin typeface="CamingoDos Pro Cd"/>
              </a:rPr>
              <a:t>Reduces waste caused by manual integration</a:t>
            </a:r>
            <a:endParaRPr dirty="0"/>
          </a:p>
          <a:p>
            <a:pPr lvl="1">
              <a:lnSpc>
                <a:spcPct val="100000"/>
              </a:lnSpc>
              <a:buFont typeface="Arial"/>
              <a:buChar char="–"/>
            </a:pPr>
            <a:r>
              <a:rPr lang="en-US" sz="2800" dirty="0">
                <a:solidFill>
                  <a:srgbClr val="333333"/>
                </a:solidFill>
                <a:latin typeface="CamingoDos Pro Cd"/>
              </a:rPr>
              <a:t>Provides a safety net so we can make changes with confidence</a:t>
            </a:r>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497"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Core practices</a:t>
            </a:r>
            <a:endParaRPr/>
          </a:p>
          <a:p>
            <a:pPr lvl="1">
              <a:lnSpc>
                <a:spcPct val="100000"/>
              </a:lnSpc>
              <a:buFont typeface="Arial"/>
              <a:buChar char="–"/>
            </a:pPr>
            <a:r>
              <a:rPr lang="en-US" sz="2200">
                <a:solidFill>
                  <a:srgbClr val="333333"/>
                </a:solidFill>
                <a:latin typeface="CamingoDos Pro Cd"/>
              </a:rPr>
              <a:t>Check in regularly</a:t>
            </a:r>
            <a:endParaRPr/>
          </a:p>
          <a:p>
            <a:pPr lvl="1">
              <a:lnSpc>
                <a:spcPct val="100000"/>
              </a:lnSpc>
              <a:buFont typeface="Arial"/>
              <a:buChar char="–"/>
            </a:pPr>
            <a:r>
              <a:rPr lang="en-US" sz="2200">
                <a:solidFill>
                  <a:srgbClr val="333333"/>
                </a:solidFill>
                <a:latin typeface="CamingoDos Pro Cd"/>
              </a:rPr>
              <a:t>Create comprehensive automated test suite</a:t>
            </a:r>
            <a:endParaRPr/>
          </a:p>
          <a:p>
            <a:pPr lvl="1">
              <a:lnSpc>
                <a:spcPct val="100000"/>
              </a:lnSpc>
              <a:buFont typeface="Arial"/>
              <a:buChar char="–"/>
            </a:pPr>
            <a:r>
              <a:rPr lang="en-US" sz="2200">
                <a:solidFill>
                  <a:srgbClr val="333333"/>
                </a:solidFill>
                <a:latin typeface="CamingoDos Pro Cd"/>
              </a:rPr>
              <a:t>Keep the build and test process short</a:t>
            </a:r>
            <a:endParaRPr/>
          </a:p>
          <a:p>
            <a:pPr lvl="1">
              <a:lnSpc>
                <a:spcPct val="100000"/>
              </a:lnSpc>
              <a:buFont typeface="Arial"/>
              <a:buChar char="–"/>
            </a:pPr>
            <a:r>
              <a:rPr lang="en-US" sz="2200">
                <a:solidFill>
                  <a:srgbClr val="333333"/>
                </a:solidFill>
                <a:latin typeface="CamingoDos Pro Cd"/>
              </a:rPr>
              <a:t>Don’t check in on a broken build</a:t>
            </a:r>
            <a:endParaRPr/>
          </a:p>
          <a:p>
            <a:pPr lvl="1">
              <a:lnSpc>
                <a:spcPct val="100000"/>
              </a:lnSpc>
              <a:buFont typeface="Arial"/>
              <a:buChar char="–"/>
            </a:pPr>
            <a:r>
              <a:rPr lang="en-US" sz="2200">
                <a:solidFill>
                  <a:srgbClr val="333333"/>
                </a:solidFill>
                <a:latin typeface="CamingoDos Pro Cd"/>
              </a:rPr>
              <a:t>Run all commit tests locally after updating, before committing</a:t>
            </a:r>
            <a:endParaRPr/>
          </a:p>
          <a:p>
            <a:pPr lvl="1">
              <a:lnSpc>
                <a:spcPct val="100000"/>
              </a:lnSpc>
              <a:buFont typeface="Arial"/>
              <a:buChar char="–"/>
            </a:pPr>
            <a:r>
              <a:rPr lang="en-US" sz="2200">
                <a:solidFill>
                  <a:srgbClr val="333333"/>
                </a:solidFill>
                <a:latin typeface="CamingoDos Pro Cd"/>
              </a:rPr>
              <a:t>Never go home on a broken build (but be prepared when someone </a:t>
            </a:r>
            <a:r>
              <a:rPr lang="en-US" sz="2200" i="1">
                <a:solidFill>
                  <a:srgbClr val="333333"/>
                </a:solidFill>
                <a:latin typeface="CamingoDos Pro Cd"/>
              </a:rPr>
              <a:t>does</a:t>
            </a:r>
            <a:r>
              <a:rPr lang="en-US" sz="2200">
                <a:solidFill>
                  <a:srgbClr val="333333"/>
                </a:solidFill>
                <a:latin typeface="CamingoDos Pro Cd"/>
              </a:rPr>
              <a:t>)</a:t>
            </a:r>
            <a:endParaRPr/>
          </a:p>
          <a:p>
            <a:pPr lvl="1">
              <a:lnSpc>
                <a:spcPct val="100000"/>
              </a:lnSpc>
              <a:buFont typeface="Arial"/>
              <a:buChar char="–"/>
            </a:pPr>
            <a:r>
              <a:rPr lang="en-US" sz="2200">
                <a:solidFill>
                  <a:srgbClr val="333333"/>
                </a:solidFill>
                <a:latin typeface="CamingoDos Pro Cd"/>
              </a:rPr>
              <a:t>Always be prepared to revert to previous revision</a:t>
            </a:r>
            <a:endParaRPr/>
          </a:p>
          <a:p>
            <a:pPr lvl="1">
              <a:lnSpc>
                <a:spcPct val="100000"/>
              </a:lnSpc>
              <a:buFont typeface="Arial"/>
              <a:buChar char="–"/>
            </a:pPr>
            <a:r>
              <a:rPr lang="en-US" sz="2200">
                <a:solidFill>
                  <a:srgbClr val="333333"/>
                </a:solidFill>
                <a:latin typeface="CamingoDos Pro Cd"/>
              </a:rPr>
              <a:t>Don’t comment out failing tests/assertions</a:t>
            </a:r>
            <a:endParaRPr/>
          </a:p>
          <a:p>
            <a:pPr lvl="1">
              <a:lnSpc>
                <a:spcPct val="100000"/>
              </a:lnSpc>
              <a:buFont typeface="Arial"/>
              <a:buChar char="–"/>
            </a:pPr>
            <a:r>
              <a:rPr lang="en-US" sz="2200">
                <a:solidFill>
                  <a:srgbClr val="333333"/>
                </a:solidFill>
                <a:latin typeface="CamingoDos Pro Cd"/>
              </a:rPr>
              <a:t>Visual build monitor </a:t>
            </a:r>
            <a:endParaRPr/>
          </a:p>
          <a:p>
            <a:endParaRPr/>
          </a:p>
          <a:p>
            <a:pPr>
              <a:lnSpc>
                <a:spcPct val="100000"/>
              </a:lnSpc>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499" name="TextShape 2"/>
          <p:cNvSpPr txBox="1"/>
          <p:nvPr/>
        </p:nvSpPr>
        <p:spPr>
          <a:xfrm>
            <a:off x="457200" y="1207611"/>
            <a:ext cx="8229240" cy="4661280"/>
          </a:xfrm>
          <a:prstGeom prst="rect">
            <a:avLst/>
          </a:prstGeom>
        </p:spPr>
        <p:txBody>
          <a:bodyPr/>
          <a:lstStyle/>
          <a:p>
            <a:pPr>
              <a:lnSpc>
                <a:spcPct val="100000"/>
              </a:lnSpc>
            </a:pPr>
            <a:r>
              <a:rPr lang="en-US" sz="3200" b="1">
                <a:solidFill>
                  <a:srgbClr val="333333"/>
                </a:solidFill>
                <a:latin typeface="CamingoDos Pro Cd"/>
              </a:rPr>
              <a:t>Supporting practices</a:t>
            </a:r>
            <a:endParaRPr/>
          </a:p>
          <a:p>
            <a:pPr lvl="1">
              <a:lnSpc>
                <a:spcPct val="100000"/>
              </a:lnSpc>
              <a:buFont typeface="Arial"/>
              <a:buChar char="–"/>
            </a:pPr>
            <a:r>
              <a:rPr lang="en-US" sz="2800" dirty="0">
                <a:solidFill>
                  <a:srgbClr val="333333"/>
                </a:solidFill>
                <a:latin typeface="CamingoDos Pro Cd"/>
              </a:rPr>
              <a:t>Rotating role of build cop</a:t>
            </a:r>
            <a:endParaRPr dirty="0"/>
          </a:p>
          <a:p>
            <a:pPr lvl="1">
              <a:lnSpc>
                <a:spcPct val="100000"/>
              </a:lnSpc>
              <a:buFont typeface="Arial"/>
              <a:buChar char="–"/>
            </a:pPr>
            <a:r>
              <a:rPr lang="en-US" sz="2800" dirty="0">
                <a:solidFill>
                  <a:srgbClr val="333333"/>
                </a:solidFill>
                <a:latin typeface="CamingoDos Pro Cd"/>
              </a:rPr>
              <a:t>Red build/last check-in hat</a:t>
            </a:r>
            <a:endParaRPr dirty="0"/>
          </a:p>
          <a:p>
            <a:pPr lvl="1">
              <a:lnSpc>
                <a:spcPct val="100000"/>
              </a:lnSpc>
              <a:buFont typeface="Arial"/>
              <a:buChar char="–"/>
            </a:pPr>
            <a:r>
              <a:rPr lang="en-US" sz="2800" dirty="0">
                <a:solidFill>
                  <a:srgbClr val="333333"/>
                </a:solidFill>
                <a:latin typeface="CamingoDos Pro Cd"/>
              </a:rPr>
              <a:t>Fail the build for slow tests, warnings and 
code-style breaches</a:t>
            </a:r>
            <a:endParaRPr dirty="0"/>
          </a:p>
          <a:p>
            <a:endParaRPr dirty="0"/>
          </a:p>
          <a:p>
            <a:pPr lvl="1">
              <a:lnSpc>
                <a:spcPct val="100000"/>
              </a:lnSpc>
              <a:buFont typeface="Arial"/>
              <a:buChar char="–"/>
            </a:pPr>
            <a:r>
              <a:rPr lang="en-US" sz="2800" dirty="0">
                <a:solidFill>
                  <a:srgbClr val="333333"/>
                </a:solidFill>
                <a:latin typeface="CamingoDos Pro Cd"/>
              </a:rPr>
              <a:t>Test-drive development</a:t>
            </a:r>
            <a:endParaRPr dirty="0"/>
          </a:p>
          <a:p>
            <a:pPr lvl="1">
              <a:lnSpc>
                <a:spcPct val="100000"/>
              </a:lnSpc>
              <a:buFont typeface="Arial"/>
              <a:buChar char="–"/>
            </a:pPr>
            <a:r>
              <a:rPr lang="en-US" sz="2800" dirty="0">
                <a:solidFill>
                  <a:srgbClr val="333333"/>
                </a:solidFill>
                <a:latin typeface="CamingoDos Pro Cd"/>
              </a:rPr>
              <a:t>Collective code ownership</a:t>
            </a:r>
            <a:endParaRPr dirty="0"/>
          </a:p>
          <a:p>
            <a:pPr lvl="1">
              <a:lnSpc>
                <a:spcPct val="100000"/>
              </a:lnSpc>
              <a:buFont typeface="Arial"/>
              <a:buChar char="–"/>
            </a:pPr>
            <a:r>
              <a:rPr lang="en-US" sz="2800" dirty="0">
                <a:solidFill>
                  <a:srgbClr val="333333"/>
                </a:solidFill>
                <a:latin typeface="CamingoDos Pro Cd"/>
              </a:rPr>
              <a:t>Coding standard</a:t>
            </a:r>
            <a:endParaRPr dirty="0"/>
          </a:p>
          <a:p>
            <a:pPr lvl="1">
              <a:lnSpc>
                <a:spcPct val="100000"/>
              </a:lnSpc>
              <a:buFont typeface="Arial"/>
              <a:buChar char="–"/>
            </a:pPr>
            <a:r>
              <a:rPr lang="en-US" sz="2800" dirty="0">
                <a:solidFill>
                  <a:srgbClr val="333333"/>
                </a:solidFill>
                <a:latin typeface="CamingoDos Pro Cd"/>
              </a:rPr>
              <a:t>Pair programming</a:t>
            </a:r>
            <a:endParaRPr dirty="0"/>
          </a:p>
          <a:p>
            <a:pPr lvl="1">
              <a:lnSpc>
                <a:spcPct val="100000"/>
              </a:lnSpc>
              <a:buFont typeface="Arial"/>
              <a:buChar char="–"/>
            </a:pPr>
            <a:r>
              <a:rPr lang="en-US" sz="2800" dirty="0">
                <a:solidFill>
                  <a:srgbClr val="333333"/>
                </a:solidFill>
                <a:latin typeface="CamingoDos Pro Cd"/>
              </a:rPr>
              <a:t>Emergent design</a:t>
            </a:r>
            <a:endParaRP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501"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A CI scenario starts with the developer committing source code to the repository. </a:t>
            </a:r>
            <a:endParaRPr/>
          </a:p>
          <a:p>
            <a:pPr>
              <a:lnSpc>
                <a:spcPct val="100000"/>
              </a:lnSpc>
              <a:buFont typeface="Lucida Grande"/>
              <a:buChar char="–"/>
            </a:pPr>
            <a:r>
              <a:rPr lang="en-US" sz="3200">
                <a:solidFill>
                  <a:srgbClr val="333333"/>
                </a:solidFill>
                <a:latin typeface="CamingoDos Pro Cd"/>
              </a:rPr>
              <a:t>Required features:</a:t>
            </a:r>
            <a:endParaRPr/>
          </a:p>
          <a:p>
            <a:pPr lvl="1">
              <a:lnSpc>
                <a:spcPct val="100000"/>
              </a:lnSpc>
              <a:buFont typeface="Arial"/>
              <a:buChar char="–"/>
            </a:pPr>
            <a:r>
              <a:rPr lang="en-US" sz="2800">
                <a:solidFill>
                  <a:srgbClr val="333333"/>
                </a:solidFill>
                <a:latin typeface="CamingoDos Pro Cd"/>
              </a:rPr>
              <a:t>CI server </a:t>
            </a:r>
            <a:endParaRPr/>
          </a:p>
          <a:p>
            <a:pPr lvl="1">
              <a:lnSpc>
                <a:spcPct val="100000"/>
              </a:lnSpc>
              <a:buFont typeface="Arial"/>
              <a:buChar char="–"/>
            </a:pPr>
            <a:r>
              <a:rPr lang="en-US" sz="2800">
                <a:solidFill>
                  <a:srgbClr val="333333"/>
                </a:solidFill>
                <a:latin typeface="CamingoDos Pro Cd"/>
              </a:rPr>
              <a:t>Version control system that is accessible from CI server</a:t>
            </a:r>
            <a:endParaRPr/>
          </a:p>
          <a:p>
            <a:pPr lvl="1">
              <a:lnSpc>
                <a:spcPct val="100000"/>
              </a:lnSpc>
              <a:buFont typeface="Arial"/>
              <a:buChar char="–"/>
            </a:pPr>
            <a:r>
              <a:rPr lang="en-US" sz="2800">
                <a:solidFill>
                  <a:srgbClr val="333333"/>
                </a:solidFill>
                <a:latin typeface="CamingoDos Pro Cd"/>
              </a:rPr>
              <a:t>Automated build script that includes tests</a:t>
            </a:r>
            <a:endParaRPr/>
          </a:p>
          <a:p>
            <a:pPr lvl="1">
              <a:lnSpc>
                <a:spcPct val="100000"/>
              </a:lnSpc>
              <a:buFont typeface="Arial"/>
              <a:buChar char="–"/>
            </a:pPr>
            <a:r>
              <a:rPr lang="en-US" sz="2800">
                <a:solidFill>
                  <a:srgbClr val="333333"/>
                </a:solidFill>
                <a:latin typeface="CamingoDos Pro Cd"/>
              </a:rPr>
              <a:t>Build monitor</a:t>
            </a:r>
            <a:endParaRPr/>
          </a:p>
          <a:p>
            <a:pPr lvl="1">
              <a:lnSpc>
                <a:spcPct val="100000"/>
              </a:lnSpc>
              <a:buFont typeface="Arial"/>
              <a:buChar char="–"/>
            </a:pPr>
            <a:r>
              <a:rPr lang="en-US" sz="2800">
                <a:solidFill>
                  <a:srgbClr val="333333"/>
                </a:solidFill>
                <a:latin typeface="CamingoDos Pro Cd"/>
              </a:rPr>
              <a:t>Agreement of the team</a:t>
            </a:r>
            <a:endParaRPr/>
          </a:p>
          <a:p>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pic>
        <p:nvPicPr>
          <p:cNvPr id="503" name="Picture 4"/>
          <p:cNvPicPr/>
          <p:nvPr/>
        </p:nvPicPr>
        <p:blipFill>
          <a:blip r:embed="rId2"/>
          <a:stretch>
            <a:fillRect/>
          </a:stretch>
        </p:blipFill>
        <p:spPr>
          <a:xfrm>
            <a:off x="838080" y="1343520"/>
            <a:ext cx="7467120" cy="4533480"/>
          </a:xfrm>
          <a:prstGeom prst="rect">
            <a:avLst/>
          </a:prstGeom>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Workflow/Check-in steps</a:t>
            </a:r>
            <a:endParaRPr/>
          </a:p>
        </p:txBody>
      </p:sp>
      <p:pic>
        <p:nvPicPr>
          <p:cNvPr id="505" name="Picture 4"/>
          <p:cNvPicPr/>
          <p:nvPr/>
        </p:nvPicPr>
        <p:blipFill>
          <a:blip r:embed="rId2"/>
          <a:stretch>
            <a:fillRect/>
          </a:stretch>
        </p:blipFill>
        <p:spPr>
          <a:xfrm>
            <a:off x="1278000" y="1268640"/>
            <a:ext cx="6966000" cy="4331880"/>
          </a:xfrm>
          <a:prstGeom prst="rect">
            <a:avLst/>
          </a:prstGeom>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What is a successful build?</a:t>
            </a:r>
            <a:endParaRPr/>
          </a:p>
        </p:txBody>
      </p:sp>
      <p:sp>
        <p:nvSpPr>
          <p:cNvPr id="507"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All the latest sources are checked out of the configuration management system </a:t>
            </a:r>
            <a:endParaRPr/>
          </a:p>
          <a:p>
            <a:pPr>
              <a:lnSpc>
                <a:spcPct val="100000"/>
              </a:lnSpc>
              <a:buFont typeface="Lucida Grande"/>
              <a:buChar char="–"/>
            </a:pPr>
            <a:r>
              <a:rPr lang="en-US" sz="3200">
                <a:solidFill>
                  <a:srgbClr val="333333"/>
                </a:solidFill>
                <a:latin typeface="CamingoDos Pro Cd"/>
              </a:rPr>
              <a:t>Every file is compiled from scratch </a:t>
            </a:r>
            <a:endParaRPr/>
          </a:p>
          <a:p>
            <a:pPr>
              <a:lnSpc>
                <a:spcPct val="100000"/>
              </a:lnSpc>
              <a:buFont typeface="Lucida Grande"/>
              <a:buChar char="–"/>
            </a:pPr>
            <a:r>
              <a:rPr lang="en-US" sz="3200">
                <a:solidFill>
                  <a:srgbClr val="333333"/>
                </a:solidFill>
                <a:latin typeface="CamingoDos Pro Cd"/>
              </a:rPr>
              <a:t>The resulting compiled code is put into binaries </a:t>
            </a:r>
            <a:endParaRPr/>
          </a:p>
          <a:p>
            <a:pPr>
              <a:lnSpc>
                <a:spcPct val="100000"/>
              </a:lnSpc>
              <a:buFont typeface="Lucida Grande"/>
              <a:buChar char="–"/>
            </a:pPr>
            <a:r>
              <a:rPr lang="en-US" sz="3200">
                <a:solidFill>
                  <a:srgbClr val="333333"/>
                </a:solidFill>
                <a:latin typeface="CamingoDos Pro Cd"/>
              </a:rPr>
              <a:t>The system is started and suite of tests is run against the system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Our Subset</a:t>
            </a:r>
            <a:endParaRPr/>
          </a:p>
        </p:txBody>
      </p:sp>
      <p:sp>
        <p:nvSpPr>
          <p:cNvPr id="223" name="CustomShape 2"/>
          <p:cNvSpPr/>
          <p:nvPr/>
        </p:nvSpPr>
        <p:spPr>
          <a:xfrm>
            <a:off x="868680" y="1444320"/>
            <a:ext cx="7406280" cy="4457520"/>
          </a:xfrm>
          <a:prstGeom prst="rect">
            <a:avLst/>
          </a:prstGeom>
          <a:solidFill>
            <a:srgbClr val="BEBED4"/>
          </a:solidFill>
          <a:ln w="50760">
            <a:solidFill>
              <a:srgbClr val="808080"/>
            </a:solidFill>
            <a:miter/>
          </a:ln>
        </p:spPr>
      </p:sp>
      <p:sp>
        <p:nvSpPr>
          <p:cNvPr id="224" name="CustomShape 3"/>
          <p:cNvSpPr/>
          <p:nvPr/>
        </p:nvSpPr>
        <p:spPr>
          <a:xfrm>
            <a:off x="868680" y="1444320"/>
            <a:ext cx="1080" cy="154080"/>
          </a:xfrm>
          <a:prstGeom prst="rect">
            <a:avLst/>
          </a:prstGeom>
          <a:noFill/>
          <a:ln w="12600">
            <a:solidFill>
              <a:srgbClr val="808080"/>
            </a:solidFill>
            <a:miter/>
          </a:ln>
        </p:spPr>
      </p:sp>
      <p:sp>
        <p:nvSpPr>
          <p:cNvPr id="225" name="CustomShape 4"/>
          <p:cNvSpPr/>
          <p:nvPr/>
        </p:nvSpPr>
        <p:spPr>
          <a:xfrm>
            <a:off x="3406320" y="5572080"/>
            <a:ext cx="2331360" cy="243720"/>
          </a:xfrm>
          <a:prstGeom prst="rect">
            <a:avLst/>
          </a:prstGeom>
          <a:solidFill>
            <a:srgbClr val="BEBED4"/>
          </a:solidFill>
          <a:ln w="12600">
            <a:noFill/>
          </a:ln>
        </p:spPr>
        <p:txBody>
          <a:bodyPr lIns="0" tIns="0" rIns="40680" bIns="0"/>
          <a:lstStyle/>
          <a:p>
            <a:pPr algn="ctr">
              <a:lnSpc>
                <a:spcPct val="100000"/>
              </a:lnSpc>
            </a:pPr>
            <a:r>
              <a:rPr lang="en-US" sz="1600" b="1">
                <a:solidFill>
                  <a:srgbClr val="000000"/>
                </a:solidFill>
                <a:latin typeface="Calibri"/>
              </a:rPr>
              <a:t>ORGANIZATIONAL</a:t>
            </a:r>
            <a:endParaRPr/>
          </a:p>
        </p:txBody>
      </p:sp>
      <p:sp>
        <p:nvSpPr>
          <p:cNvPr id="226" name="CustomShape 5"/>
          <p:cNvSpPr/>
          <p:nvPr/>
        </p:nvSpPr>
        <p:spPr>
          <a:xfrm>
            <a:off x="7539480" y="1512720"/>
            <a:ext cx="43848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Short</a:t>
            </a:r>
            <a:endParaRPr/>
          </a:p>
          <a:p>
            <a:pPr algn="r">
              <a:lnSpc>
                <a:spcPct val="100000"/>
              </a:lnSpc>
            </a:pPr>
            <a:r>
              <a:rPr lang="en-US" sz="1400">
                <a:solidFill>
                  <a:srgbClr val="000000"/>
                </a:solidFill>
                <a:latin typeface="Calibri"/>
              </a:rPr>
              <a:t>Releases</a:t>
            </a:r>
            <a:endParaRPr/>
          </a:p>
        </p:txBody>
      </p:sp>
      <p:sp>
        <p:nvSpPr>
          <p:cNvPr id="227" name="CustomShape 6"/>
          <p:cNvSpPr/>
          <p:nvPr/>
        </p:nvSpPr>
        <p:spPr>
          <a:xfrm>
            <a:off x="7500240" y="5140080"/>
            <a:ext cx="48276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On-site</a:t>
            </a:r>
            <a:endParaRPr/>
          </a:p>
          <a:p>
            <a:pPr algn="r">
              <a:lnSpc>
                <a:spcPct val="100000"/>
              </a:lnSpc>
            </a:pPr>
            <a:r>
              <a:rPr lang="en-US" sz="1400">
                <a:solidFill>
                  <a:srgbClr val="000000"/>
                </a:solidFill>
                <a:latin typeface="Calibri"/>
              </a:rPr>
              <a:t>Customer</a:t>
            </a:r>
            <a:endParaRPr/>
          </a:p>
        </p:txBody>
      </p:sp>
      <p:sp>
        <p:nvSpPr>
          <p:cNvPr id="228" name="CustomShape 7"/>
          <p:cNvSpPr/>
          <p:nvPr/>
        </p:nvSpPr>
        <p:spPr>
          <a:xfrm>
            <a:off x="7395840" y="4103280"/>
            <a:ext cx="552960" cy="21348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Co-location</a:t>
            </a:r>
            <a:endParaRPr/>
          </a:p>
        </p:txBody>
      </p:sp>
      <p:sp>
        <p:nvSpPr>
          <p:cNvPr id="229" name="CustomShape 8"/>
          <p:cNvSpPr/>
          <p:nvPr/>
        </p:nvSpPr>
        <p:spPr>
          <a:xfrm>
            <a:off x="7439040" y="2808000"/>
            <a:ext cx="529920" cy="426600"/>
          </a:xfrm>
          <a:prstGeom prst="rect">
            <a:avLst/>
          </a:prstGeom>
          <a:solidFill>
            <a:srgbClr val="BEBED4"/>
          </a:solidFill>
          <a:ln w="12600">
            <a:noFill/>
          </a:ln>
        </p:spPr>
        <p:txBody>
          <a:bodyPr wrap="none" lIns="0" tIns="0" rIns="40680" bIns="0"/>
          <a:lstStyle/>
          <a:p>
            <a:pPr algn="r">
              <a:lnSpc>
                <a:spcPct val="100000"/>
              </a:lnSpc>
            </a:pPr>
            <a:r>
              <a:rPr lang="en-US" sz="1400">
                <a:solidFill>
                  <a:srgbClr val="000000"/>
                </a:solidFill>
                <a:latin typeface="Calibri"/>
              </a:rPr>
              <a:t>Collective</a:t>
            </a:r>
            <a:endParaRPr/>
          </a:p>
          <a:p>
            <a:pPr algn="r">
              <a:lnSpc>
                <a:spcPct val="100000"/>
              </a:lnSpc>
            </a:pPr>
            <a:r>
              <a:rPr lang="en-US" sz="1400">
                <a:solidFill>
                  <a:srgbClr val="000000"/>
                </a:solidFill>
                <a:latin typeface="Calibri"/>
              </a:rPr>
              <a:t>Ownership</a:t>
            </a:r>
            <a:endParaRPr/>
          </a:p>
        </p:txBody>
      </p:sp>
      <p:sp>
        <p:nvSpPr>
          <p:cNvPr id="230" name="CustomShape 9"/>
          <p:cNvSpPr/>
          <p:nvPr/>
        </p:nvSpPr>
        <p:spPr>
          <a:xfrm>
            <a:off x="2143080" y="1742760"/>
            <a:ext cx="4937400" cy="3771720"/>
          </a:xfrm>
          <a:prstGeom prst="rect">
            <a:avLst/>
          </a:prstGeom>
          <a:solidFill>
            <a:srgbClr val="FCD5B5"/>
          </a:solidFill>
          <a:ln w="50760">
            <a:solidFill>
              <a:srgbClr val="808080"/>
            </a:solidFill>
            <a:miter/>
          </a:ln>
        </p:spPr>
      </p:sp>
      <p:sp>
        <p:nvSpPr>
          <p:cNvPr id="231" name="CustomShape 10"/>
          <p:cNvSpPr/>
          <p:nvPr/>
        </p:nvSpPr>
        <p:spPr>
          <a:xfrm>
            <a:off x="2143080" y="1742760"/>
            <a:ext cx="1080" cy="154080"/>
          </a:xfrm>
          <a:prstGeom prst="rect">
            <a:avLst/>
          </a:prstGeom>
          <a:solidFill>
            <a:srgbClr val="FCD5B5"/>
          </a:solidFill>
          <a:ln w="12600">
            <a:solidFill>
              <a:srgbClr val="808080"/>
            </a:solidFill>
            <a:miter/>
          </a:ln>
        </p:spPr>
      </p:sp>
      <p:sp>
        <p:nvSpPr>
          <p:cNvPr id="232" name="CustomShape 11"/>
          <p:cNvSpPr/>
          <p:nvPr/>
        </p:nvSpPr>
        <p:spPr>
          <a:xfrm>
            <a:off x="3309120" y="5145120"/>
            <a:ext cx="2331360" cy="243720"/>
          </a:xfrm>
          <a:prstGeom prst="rect">
            <a:avLst/>
          </a:prstGeom>
          <a:solidFill>
            <a:srgbClr val="FCD5B5"/>
          </a:solidFill>
          <a:ln w="12600">
            <a:noFill/>
          </a:ln>
        </p:spPr>
        <p:txBody>
          <a:bodyPr lIns="0" tIns="0" rIns="40680" bIns="0"/>
          <a:lstStyle/>
          <a:p>
            <a:pPr algn="ctr">
              <a:lnSpc>
                <a:spcPct val="100000"/>
              </a:lnSpc>
            </a:pPr>
            <a:r>
              <a:rPr lang="en-US" sz="1600" b="1">
                <a:solidFill>
                  <a:srgbClr val="000000"/>
                </a:solidFill>
                <a:latin typeface="Calibri"/>
              </a:rPr>
              <a:t>TEAM</a:t>
            </a:r>
            <a:endParaRPr/>
          </a:p>
        </p:txBody>
      </p:sp>
      <p:sp>
        <p:nvSpPr>
          <p:cNvPr id="233" name="CustomShape 12"/>
          <p:cNvSpPr/>
          <p:nvPr/>
        </p:nvSpPr>
        <p:spPr>
          <a:xfrm>
            <a:off x="6026040" y="1823040"/>
            <a:ext cx="688680" cy="21348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Retrospectives</a:t>
            </a:r>
            <a:endParaRPr/>
          </a:p>
        </p:txBody>
      </p:sp>
      <p:sp>
        <p:nvSpPr>
          <p:cNvPr id="234" name="CustomShape 13"/>
          <p:cNvSpPr/>
          <p:nvPr/>
        </p:nvSpPr>
        <p:spPr>
          <a:xfrm>
            <a:off x="6353640" y="3947400"/>
            <a:ext cx="476640" cy="213480"/>
          </a:xfrm>
          <a:prstGeom prst="rect">
            <a:avLst/>
          </a:prstGeom>
          <a:solidFill>
            <a:srgbClr val="FCD5B5"/>
          </a:solidFill>
          <a:ln w="12600">
            <a:noFill/>
          </a:ln>
        </p:spPr>
        <p:txBody>
          <a:bodyPr wrap="none" lIns="0" tIns="0" rIns="40680" bIns="0"/>
          <a:lstStyle/>
          <a:p>
            <a:pPr algn="r">
              <a:lnSpc>
                <a:spcPct val="100000"/>
              </a:lnSpc>
            </a:pPr>
            <a:r>
              <a:rPr lang="en-US" sz="1400">
                <a:solidFill>
                  <a:srgbClr val="191919"/>
                </a:solidFill>
                <a:latin typeface="Calibri"/>
              </a:rPr>
              <a:t>Iterations</a:t>
            </a:r>
            <a:endParaRPr/>
          </a:p>
        </p:txBody>
      </p:sp>
      <p:sp>
        <p:nvSpPr>
          <p:cNvPr id="235" name="CustomShape 14"/>
          <p:cNvSpPr/>
          <p:nvPr/>
        </p:nvSpPr>
        <p:spPr>
          <a:xfrm>
            <a:off x="4299840" y="1767240"/>
            <a:ext cx="426240" cy="21348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IKO/IPM</a:t>
            </a:r>
            <a:endParaRPr/>
          </a:p>
        </p:txBody>
      </p:sp>
      <p:sp>
        <p:nvSpPr>
          <p:cNvPr id="236" name="CustomShape 15"/>
          <p:cNvSpPr/>
          <p:nvPr/>
        </p:nvSpPr>
        <p:spPr>
          <a:xfrm>
            <a:off x="2343600" y="4880160"/>
            <a:ext cx="36396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User</a:t>
            </a:r>
            <a:endParaRPr/>
          </a:p>
          <a:p>
            <a:pPr>
              <a:lnSpc>
                <a:spcPct val="100000"/>
              </a:lnSpc>
            </a:pPr>
            <a:r>
              <a:rPr lang="en-US" sz="1400">
                <a:solidFill>
                  <a:srgbClr val="000000"/>
                </a:solidFill>
                <a:latin typeface="Calibri"/>
              </a:rPr>
              <a:t>Stories</a:t>
            </a:r>
            <a:endParaRPr/>
          </a:p>
        </p:txBody>
      </p:sp>
      <p:sp>
        <p:nvSpPr>
          <p:cNvPr id="237" name="CustomShape 16"/>
          <p:cNvSpPr/>
          <p:nvPr/>
        </p:nvSpPr>
        <p:spPr>
          <a:xfrm>
            <a:off x="2355840" y="3760560"/>
            <a:ext cx="40824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Velocity</a:t>
            </a:r>
            <a:endParaRPr/>
          </a:p>
          <a:p>
            <a:pPr>
              <a:lnSpc>
                <a:spcPct val="100000"/>
              </a:lnSpc>
            </a:pPr>
            <a:r>
              <a:rPr lang="en-US" sz="1400">
                <a:solidFill>
                  <a:srgbClr val="000000"/>
                </a:solidFill>
                <a:latin typeface="Calibri"/>
              </a:rPr>
              <a:t>Metrics</a:t>
            </a:r>
            <a:endParaRPr/>
          </a:p>
        </p:txBody>
      </p:sp>
      <p:sp>
        <p:nvSpPr>
          <p:cNvPr id="238" name="CustomShape 17"/>
          <p:cNvSpPr/>
          <p:nvPr/>
        </p:nvSpPr>
        <p:spPr>
          <a:xfrm>
            <a:off x="2395080" y="2942640"/>
            <a:ext cx="478080" cy="21348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Card Wall</a:t>
            </a:r>
            <a:endParaRPr/>
          </a:p>
        </p:txBody>
      </p:sp>
      <p:sp>
        <p:nvSpPr>
          <p:cNvPr id="239" name="CustomShape 18"/>
          <p:cNvSpPr/>
          <p:nvPr/>
        </p:nvSpPr>
        <p:spPr>
          <a:xfrm>
            <a:off x="6215040" y="4880160"/>
            <a:ext cx="555840" cy="42660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Sustainable</a:t>
            </a:r>
            <a:endParaRPr/>
          </a:p>
          <a:p>
            <a:pPr algn="r">
              <a:lnSpc>
                <a:spcPct val="100000"/>
              </a:lnSpc>
            </a:pPr>
            <a:r>
              <a:rPr lang="en-US" sz="1400">
                <a:solidFill>
                  <a:srgbClr val="000000"/>
                </a:solidFill>
                <a:latin typeface="Calibri"/>
              </a:rPr>
              <a:t>Pace</a:t>
            </a:r>
            <a:endParaRPr/>
          </a:p>
        </p:txBody>
      </p:sp>
      <p:sp>
        <p:nvSpPr>
          <p:cNvPr id="240" name="CustomShape 19"/>
          <p:cNvSpPr/>
          <p:nvPr/>
        </p:nvSpPr>
        <p:spPr>
          <a:xfrm>
            <a:off x="6303600" y="2755800"/>
            <a:ext cx="495000" cy="426600"/>
          </a:xfrm>
          <a:prstGeom prst="rect">
            <a:avLst/>
          </a:prstGeom>
          <a:solidFill>
            <a:srgbClr val="FCD5B5"/>
          </a:solidFill>
          <a:ln w="12600">
            <a:noFill/>
          </a:ln>
        </p:spPr>
        <p:txBody>
          <a:bodyPr wrap="none" lIns="0" tIns="0" rIns="40680" bIns="0"/>
          <a:lstStyle/>
          <a:p>
            <a:pPr algn="r">
              <a:lnSpc>
                <a:spcPct val="100000"/>
              </a:lnSpc>
            </a:pPr>
            <a:r>
              <a:rPr lang="en-US" sz="1400">
                <a:solidFill>
                  <a:srgbClr val="000000"/>
                </a:solidFill>
                <a:latin typeface="Calibri"/>
              </a:rPr>
              <a:t>Daily</a:t>
            </a:r>
            <a:endParaRPr/>
          </a:p>
          <a:p>
            <a:pPr algn="r">
              <a:lnSpc>
                <a:spcPct val="100000"/>
              </a:lnSpc>
            </a:pPr>
            <a:r>
              <a:rPr lang="en-US" sz="1400">
                <a:solidFill>
                  <a:srgbClr val="000000"/>
                </a:solidFill>
                <a:latin typeface="Calibri"/>
              </a:rPr>
              <a:t>Stand-ups</a:t>
            </a:r>
            <a:endParaRPr/>
          </a:p>
        </p:txBody>
      </p:sp>
      <p:sp>
        <p:nvSpPr>
          <p:cNvPr id="241" name="CustomShape 20"/>
          <p:cNvSpPr/>
          <p:nvPr/>
        </p:nvSpPr>
        <p:spPr>
          <a:xfrm>
            <a:off x="3406320" y="2154240"/>
            <a:ext cx="2331360" cy="2948760"/>
          </a:xfrm>
          <a:prstGeom prst="rect">
            <a:avLst/>
          </a:prstGeom>
          <a:solidFill>
            <a:srgbClr val="BFBFBF"/>
          </a:solidFill>
          <a:ln w="50760">
            <a:solidFill>
              <a:srgbClr val="808080"/>
            </a:solidFill>
            <a:miter/>
          </a:ln>
        </p:spPr>
      </p:sp>
      <p:sp>
        <p:nvSpPr>
          <p:cNvPr id="242" name="CustomShape 21"/>
          <p:cNvSpPr/>
          <p:nvPr/>
        </p:nvSpPr>
        <p:spPr>
          <a:xfrm>
            <a:off x="3406320" y="2154240"/>
            <a:ext cx="1080" cy="154080"/>
          </a:xfrm>
          <a:prstGeom prst="rect">
            <a:avLst/>
          </a:prstGeom>
          <a:solidFill>
            <a:srgbClr val="BFBFBF"/>
          </a:solidFill>
          <a:ln w="12600">
            <a:solidFill>
              <a:srgbClr val="808080"/>
            </a:solidFill>
            <a:miter/>
          </a:ln>
        </p:spPr>
      </p:sp>
      <p:sp>
        <p:nvSpPr>
          <p:cNvPr id="243" name="CustomShape 22"/>
          <p:cNvSpPr/>
          <p:nvPr/>
        </p:nvSpPr>
        <p:spPr>
          <a:xfrm>
            <a:off x="3680640" y="4733640"/>
            <a:ext cx="1714320" cy="243720"/>
          </a:xfrm>
          <a:prstGeom prst="rect">
            <a:avLst/>
          </a:prstGeom>
          <a:solidFill>
            <a:srgbClr val="BFBFBF"/>
          </a:solidFill>
          <a:ln w="12600">
            <a:noFill/>
          </a:ln>
        </p:spPr>
        <p:txBody>
          <a:bodyPr lIns="0" tIns="0" rIns="40680" bIns="0"/>
          <a:lstStyle/>
          <a:p>
            <a:pPr algn="ctr">
              <a:lnSpc>
                <a:spcPct val="100000"/>
              </a:lnSpc>
            </a:pPr>
            <a:r>
              <a:rPr lang="en-US" sz="1600" b="1">
                <a:solidFill>
                  <a:srgbClr val="000000"/>
                </a:solidFill>
                <a:latin typeface="Calibri"/>
              </a:rPr>
              <a:t>INDIVIDUAL</a:t>
            </a:r>
            <a:endParaRPr/>
          </a:p>
        </p:txBody>
      </p:sp>
      <p:sp>
        <p:nvSpPr>
          <p:cNvPr id="244" name="CustomShape 23"/>
          <p:cNvSpPr/>
          <p:nvPr/>
        </p:nvSpPr>
        <p:spPr>
          <a:xfrm>
            <a:off x="868680" y="1444320"/>
            <a:ext cx="7406280" cy="4457520"/>
          </a:xfrm>
          <a:prstGeom prst="rect">
            <a:avLst/>
          </a:prstGeom>
          <a:solidFill>
            <a:srgbClr val="FFFFFF"/>
          </a:solidFill>
          <a:ln w="9360">
            <a:noFill/>
          </a:ln>
        </p:spPr>
      </p:sp>
      <p:sp>
        <p:nvSpPr>
          <p:cNvPr id="245" name="CustomShape 24"/>
          <p:cNvSpPr/>
          <p:nvPr/>
        </p:nvSpPr>
        <p:spPr>
          <a:xfrm>
            <a:off x="1176840" y="1538640"/>
            <a:ext cx="62136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Build/Deploy</a:t>
            </a:r>
            <a:endParaRPr/>
          </a:p>
        </p:txBody>
      </p:sp>
      <p:sp>
        <p:nvSpPr>
          <p:cNvPr id="246" name="CustomShape 25"/>
          <p:cNvSpPr/>
          <p:nvPr/>
        </p:nvSpPr>
        <p:spPr>
          <a:xfrm>
            <a:off x="1143360" y="2744280"/>
            <a:ext cx="54828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Automated</a:t>
            </a:r>
            <a:endParaRPr/>
          </a:p>
          <a:p>
            <a:pPr>
              <a:lnSpc>
                <a:spcPct val="100000"/>
              </a:lnSpc>
            </a:pPr>
            <a:r>
              <a:rPr lang="en-US" sz="1400">
                <a:solidFill>
                  <a:srgbClr val="000000"/>
                </a:solidFill>
                <a:latin typeface="Calibri"/>
              </a:rPr>
              <a:t>Testing</a:t>
            </a:r>
            <a:endParaRPr/>
          </a:p>
        </p:txBody>
      </p:sp>
      <p:sp>
        <p:nvSpPr>
          <p:cNvPr id="247" name="CustomShape 26"/>
          <p:cNvSpPr/>
          <p:nvPr/>
        </p:nvSpPr>
        <p:spPr>
          <a:xfrm>
            <a:off x="1134360" y="3949560"/>
            <a:ext cx="49356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Coding</a:t>
            </a:r>
            <a:endParaRPr/>
          </a:p>
          <a:p>
            <a:pPr>
              <a:lnSpc>
                <a:spcPct val="100000"/>
              </a:lnSpc>
            </a:pPr>
            <a:r>
              <a:rPr lang="en-US" sz="1400">
                <a:solidFill>
                  <a:srgbClr val="000000"/>
                </a:solidFill>
                <a:latin typeface="Calibri"/>
              </a:rPr>
              <a:t>Standards</a:t>
            </a:r>
            <a:endParaRPr/>
          </a:p>
        </p:txBody>
      </p:sp>
      <p:sp>
        <p:nvSpPr>
          <p:cNvPr id="248" name="CustomShape 27"/>
          <p:cNvSpPr/>
          <p:nvPr/>
        </p:nvSpPr>
        <p:spPr>
          <a:xfrm>
            <a:off x="1150560" y="5140080"/>
            <a:ext cx="554400" cy="426600"/>
          </a:xfrm>
          <a:prstGeom prst="rect">
            <a:avLst/>
          </a:prstGeom>
          <a:solidFill>
            <a:srgbClr val="BEBED4"/>
          </a:solidFill>
          <a:ln w="12600">
            <a:noFill/>
          </a:ln>
        </p:spPr>
        <p:txBody>
          <a:bodyPr wrap="none" lIns="0" tIns="0" rIns="40680" bIns="0"/>
          <a:lstStyle/>
          <a:p>
            <a:pPr>
              <a:lnSpc>
                <a:spcPct val="100000"/>
              </a:lnSpc>
            </a:pPr>
            <a:r>
              <a:rPr lang="en-US" sz="1400">
                <a:solidFill>
                  <a:srgbClr val="000000"/>
                </a:solidFill>
                <a:latin typeface="Calibri"/>
              </a:rPr>
              <a:t>Continuous</a:t>
            </a:r>
            <a:endParaRPr/>
          </a:p>
          <a:p>
            <a:pPr>
              <a:lnSpc>
                <a:spcPct val="100000"/>
              </a:lnSpc>
            </a:pPr>
            <a:r>
              <a:rPr lang="en-US" sz="1400">
                <a:solidFill>
                  <a:srgbClr val="000000"/>
                </a:solidFill>
                <a:latin typeface="Calibri"/>
              </a:rPr>
              <a:t>Integration</a:t>
            </a:r>
            <a:endParaRPr/>
          </a:p>
        </p:txBody>
      </p:sp>
      <p:sp>
        <p:nvSpPr>
          <p:cNvPr id="249" name="CustomShape 28"/>
          <p:cNvSpPr/>
          <p:nvPr/>
        </p:nvSpPr>
        <p:spPr>
          <a:xfrm>
            <a:off x="2477880" y="1823040"/>
            <a:ext cx="641160" cy="426600"/>
          </a:xfrm>
          <a:prstGeom prst="rect">
            <a:avLst/>
          </a:prstGeom>
          <a:solidFill>
            <a:srgbClr val="FCD5B5"/>
          </a:solidFill>
          <a:ln w="12600">
            <a:noFill/>
          </a:ln>
        </p:spPr>
        <p:txBody>
          <a:bodyPr wrap="none" lIns="0" tIns="0" rIns="40680" bIns="0"/>
          <a:lstStyle/>
          <a:p>
            <a:pPr>
              <a:lnSpc>
                <a:spcPct val="100000"/>
              </a:lnSpc>
            </a:pPr>
            <a:r>
              <a:rPr lang="en-US" sz="1400">
                <a:solidFill>
                  <a:srgbClr val="000000"/>
                </a:solidFill>
                <a:latin typeface="Calibri"/>
              </a:rPr>
              <a:t>Pair</a:t>
            </a:r>
            <a:endParaRPr/>
          </a:p>
          <a:p>
            <a:pPr>
              <a:lnSpc>
                <a:spcPct val="100000"/>
              </a:lnSpc>
            </a:pPr>
            <a:r>
              <a:rPr lang="en-US" sz="1400">
                <a:solidFill>
                  <a:srgbClr val="000000"/>
                </a:solidFill>
                <a:latin typeface="Calibri"/>
              </a:rPr>
              <a:t>Programming</a:t>
            </a:r>
            <a:endParaRPr/>
          </a:p>
        </p:txBody>
      </p:sp>
      <p:sp>
        <p:nvSpPr>
          <p:cNvPr id="250" name="CustomShape 29"/>
          <p:cNvSpPr/>
          <p:nvPr/>
        </p:nvSpPr>
        <p:spPr>
          <a:xfrm>
            <a:off x="3680640" y="2428560"/>
            <a:ext cx="1714320" cy="34272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Refactoring</a:t>
            </a:r>
            <a:endParaRPr/>
          </a:p>
        </p:txBody>
      </p:sp>
      <p:sp>
        <p:nvSpPr>
          <p:cNvPr id="251" name="CustomShape 30"/>
          <p:cNvSpPr/>
          <p:nvPr/>
        </p:nvSpPr>
        <p:spPr>
          <a:xfrm>
            <a:off x="3680640" y="3114360"/>
            <a:ext cx="1714320" cy="34272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Simple Design</a:t>
            </a:r>
            <a:endParaRPr/>
          </a:p>
        </p:txBody>
      </p:sp>
      <p:sp>
        <p:nvSpPr>
          <p:cNvPr id="252" name="CustomShape 31"/>
          <p:cNvSpPr/>
          <p:nvPr/>
        </p:nvSpPr>
        <p:spPr>
          <a:xfrm>
            <a:off x="3680640" y="3800160"/>
            <a:ext cx="1714320" cy="719640"/>
          </a:xfrm>
          <a:prstGeom prst="rect">
            <a:avLst/>
          </a:prstGeom>
          <a:solidFill>
            <a:srgbClr val="BFBFBF"/>
          </a:solidFill>
          <a:ln w="12600">
            <a:noFill/>
          </a:ln>
        </p:spPr>
        <p:txBody>
          <a:bodyPr lIns="0" tIns="0" rIns="40680" bIns="0"/>
          <a:lstStyle/>
          <a:p>
            <a:pPr algn="ctr">
              <a:lnSpc>
                <a:spcPct val="100000"/>
              </a:lnSpc>
            </a:pPr>
            <a:r>
              <a:rPr lang="en-US" sz="1600">
                <a:solidFill>
                  <a:srgbClr val="000000"/>
                </a:solidFill>
                <a:latin typeface="Calibri"/>
              </a:rPr>
              <a:t>Test Driven</a:t>
            </a:r>
            <a:endParaRPr/>
          </a:p>
          <a:p>
            <a:pPr algn="ctr">
              <a:lnSpc>
                <a:spcPct val="100000"/>
              </a:lnSpc>
            </a:pPr>
            <a:r>
              <a:rPr lang="en-US" sz="1600">
                <a:solidFill>
                  <a:srgbClr val="000000"/>
                </a:solidFill>
                <a:latin typeface="Calibri"/>
              </a:rPr>
              <a:t>Development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a:t>
            </a:r>
            <a:endParaRPr/>
          </a:p>
        </p:txBody>
      </p:sp>
      <p:sp>
        <p:nvSpPr>
          <p:cNvPr id="509"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Smells</a:t>
            </a:r>
            <a:endParaRPr/>
          </a:p>
          <a:p>
            <a:pPr>
              <a:lnSpc>
                <a:spcPct val="100000"/>
              </a:lnSpc>
              <a:buFont typeface="Lucida Grande"/>
              <a:buChar char="–"/>
            </a:pPr>
            <a:r>
              <a:rPr lang="en-US" sz="3200">
                <a:solidFill>
                  <a:srgbClr val="333333"/>
                </a:solidFill>
                <a:latin typeface="CamingoDos Pro Cd"/>
              </a:rPr>
              <a:t>Too many red builds </a:t>
            </a:r>
            <a:endParaRPr/>
          </a:p>
          <a:p>
            <a:pPr>
              <a:lnSpc>
                <a:spcPct val="100000"/>
              </a:lnSpc>
              <a:buFont typeface="Lucida Grande"/>
              <a:buChar char="–"/>
            </a:pPr>
            <a:r>
              <a:rPr lang="en-US" sz="3200">
                <a:solidFill>
                  <a:srgbClr val="333333"/>
                </a:solidFill>
                <a:latin typeface="CamingoDos Pro Cd"/>
              </a:rPr>
              <a:t>Long-running builds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Other considerations</a:t>
            </a:r>
            <a:endParaRPr/>
          </a:p>
        </p:txBody>
      </p:sp>
      <p:sp>
        <p:nvSpPr>
          <p:cNvPr id="511"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Merging is a nightmare – why?</a:t>
            </a:r>
            <a:endParaRPr/>
          </a:p>
          <a:p>
            <a:pPr>
              <a:lnSpc>
                <a:spcPct val="100000"/>
              </a:lnSpc>
              <a:buFont typeface="Lucida Grande"/>
              <a:buChar char="–"/>
            </a:pPr>
            <a:r>
              <a:rPr lang="en-US" sz="3200">
                <a:solidFill>
                  <a:srgbClr val="333333"/>
                </a:solidFill>
                <a:latin typeface="CamingoDos Pro Cd"/>
              </a:rPr>
              <a:t>To branch or not to branch?</a:t>
            </a:r>
            <a:endParaRPr/>
          </a:p>
          <a:p>
            <a:pPr>
              <a:lnSpc>
                <a:spcPct val="100000"/>
              </a:lnSpc>
              <a:buFont typeface="Lucida Grande"/>
              <a:buChar char="–"/>
            </a:pPr>
            <a:r>
              <a:rPr lang="en-US" sz="3200">
                <a:solidFill>
                  <a:srgbClr val="333333"/>
                </a:solidFill>
                <a:latin typeface="CamingoDos Pro Cd"/>
              </a:rPr>
              <a:t>Definition of done</a:t>
            </a:r>
            <a:endParaRPr/>
          </a:p>
          <a:p>
            <a:pPr>
              <a:lnSpc>
                <a:spcPct val="100000"/>
              </a:lnSpc>
              <a:buFont typeface="Lucida Grande"/>
              <a:buChar char="–"/>
            </a:pPr>
            <a:r>
              <a:rPr lang="en-US" sz="3200">
                <a:solidFill>
                  <a:srgbClr val="333333"/>
                </a:solidFill>
                <a:latin typeface="CamingoDos Pro Cd"/>
              </a:rPr>
              <a:t>Code metrics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Integration and Deployment</a:t>
            </a:r>
            <a:endParaRPr/>
          </a:p>
        </p:txBody>
      </p:sp>
      <p:pic>
        <p:nvPicPr>
          <p:cNvPr id="513" name="Picture 4"/>
          <p:cNvPicPr/>
          <p:nvPr/>
        </p:nvPicPr>
        <p:blipFill>
          <a:blip r:embed="rId2"/>
          <a:stretch>
            <a:fillRect/>
          </a:stretch>
        </p:blipFill>
        <p:spPr>
          <a:xfrm>
            <a:off x="323640" y="1689120"/>
            <a:ext cx="8571240" cy="3899880"/>
          </a:xfrm>
          <a:prstGeom prst="rect">
            <a:avLst/>
          </a:prstGeom>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#8</a:t>
            </a:r>
            <a:endParaRPr/>
          </a:p>
        </p:txBody>
      </p:sp>
      <p:sp>
        <p:nvSpPr>
          <p:cNvPr id="515"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sales manager</a:t>
            </a:r>
            <a:endParaRPr/>
          </a:p>
          <a:p>
            <a:pPr>
              <a:lnSpc>
                <a:spcPct val="100000"/>
              </a:lnSpc>
            </a:pPr>
            <a:endParaRPr/>
          </a:p>
          <a:p>
            <a:pPr>
              <a:lnSpc>
                <a:spcPct val="100000"/>
              </a:lnSpc>
            </a:pPr>
            <a:r>
              <a:rPr lang="en-US" sz="3200">
                <a:solidFill>
                  <a:srgbClr val="333333"/>
                </a:solidFill>
                <a:latin typeface="CamingoDos Pro Cd"/>
              </a:rPr>
              <a:t>I want to allow a free regular movie when the customer has 5 frequent renter points</a:t>
            </a:r>
            <a:endParaRPr/>
          </a:p>
          <a:p>
            <a:pPr>
              <a:lnSpc>
                <a:spcPct val="100000"/>
              </a:lnSpc>
            </a:pPr>
            <a:endParaRPr/>
          </a:p>
          <a:p>
            <a:pPr>
              <a:lnSpc>
                <a:spcPct val="100000"/>
              </a:lnSpc>
            </a:pPr>
            <a:r>
              <a:rPr lang="en-US" sz="3200">
                <a:solidFill>
                  <a:srgbClr val="333333"/>
                </a:solidFill>
                <a:latin typeface="CamingoDos Pro Cd"/>
              </a:rPr>
              <a:t>So that I can encourage repeat customer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Continuous Delivery</a:t>
            </a:r>
            <a:endParaRPr/>
          </a:p>
        </p:txBody>
      </p:sp>
      <p:sp>
        <p:nvSpPr>
          <p:cNvPr id="517"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 Definition</a:t>
            </a:r>
            <a:endParaRPr/>
          </a:p>
        </p:txBody>
      </p:sp>
      <p:sp>
        <p:nvSpPr>
          <p:cNvPr id="519" name="TextShape 2"/>
          <p:cNvSpPr txBox="1"/>
          <p:nvPr/>
        </p:nvSpPr>
        <p:spPr>
          <a:xfrm>
            <a:off x="457200" y="1600200"/>
            <a:ext cx="8229240" cy="4173480"/>
          </a:xfrm>
          <a:prstGeom prst="rect">
            <a:avLst/>
          </a:prstGeom>
        </p:spPr>
        <p:txBody>
          <a:bodyPr/>
          <a:lstStyle/>
          <a:p>
            <a:pPr>
              <a:lnSpc>
                <a:spcPct val="100000"/>
              </a:lnSpc>
            </a:pPr>
            <a:r>
              <a:rPr lang="en-US" sz="3200" i="1">
                <a:solidFill>
                  <a:srgbClr val="333333"/>
                </a:solidFill>
                <a:latin typeface="CamingoDos Pro Cd"/>
              </a:rPr>
              <a:t>Continuous Delivery is a software development discipline where you build software in such a way that the software can be released to production at any time. </a:t>
            </a:r>
            <a:r>
              <a:rPr lang="en-US" sz="3200">
                <a:solidFill>
                  <a:srgbClr val="333333"/>
                </a:solidFill>
                <a:latin typeface="CamingoDos Pro Cd"/>
              </a:rPr>
              <a:t>
</a:t>
            </a:r>
            <a:endParaRPr/>
          </a:p>
          <a:p>
            <a:pPr>
              <a:lnSpc>
                <a:spcPct val="100000"/>
              </a:lnSpc>
            </a:pPr>
            <a:r>
              <a:rPr lang="en-US" sz="3200">
                <a:solidFill>
                  <a:srgbClr val="333333"/>
                </a:solidFill>
                <a:latin typeface="CamingoDos Pro Cd"/>
              </a:rPr>
              <a:t>Martin Fowler</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 value proposition</a:t>
            </a:r>
            <a:endParaRPr/>
          </a:p>
        </p:txBody>
      </p:sp>
      <p:sp>
        <p:nvSpPr>
          <p:cNvPr id="521" name="TextShape 2"/>
          <p:cNvSpPr txBox="1"/>
          <p:nvPr/>
        </p:nvSpPr>
        <p:spPr>
          <a:xfrm>
            <a:off x="457200" y="1600200"/>
            <a:ext cx="8229240" cy="4173480"/>
          </a:xfrm>
          <a:prstGeom prst="rect">
            <a:avLst/>
          </a:prstGeom>
        </p:spPr>
        <p:txBody>
          <a:bodyPr/>
          <a:lstStyle/>
          <a:p>
            <a:pPr>
              <a:lnSpc>
                <a:spcPct val="100000"/>
              </a:lnSpc>
            </a:pPr>
            <a:r>
              <a:rPr lang="en-US" sz="3200" b="1" dirty="0">
                <a:solidFill>
                  <a:srgbClr val="333333"/>
                </a:solidFill>
                <a:latin typeface="CamingoDos Pro Cd"/>
              </a:rPr>
              <a:t>Main benefits</a:t>
            </a:r>
            <a:endParaRPr dirty="0"/>
          </a:p>
          <a:p>
            <a:pPr lvl="1">
              <a:lnSpc>
                <a:spcPct val="100000"/>
              </a:lnSpc>
              <a:buFont typeface="Arial"/>
              <a:buChar char="–"/>
            </a:pPr>
            <a:r>
              <a:rPr lang="en-US" sz="2800" dirty="0">
                <a:solidFill>
                  <a:srgbClr val="333333"/>
                </a:solidFill>
                <a:latin typeface="CamingoDos Pro Cd"/>
              </a:rPr>
              <a:t>Increasing the throughput of new features and also the stability of the production systems: increasing innovation and predictability together at the same </a:t>
            </a:r>
            <a:r>
              <a:rPr lang="en-US" sz="2800" dirty="0" smtClean="0">
                <a:solidFill>
                  <a:srgbClr val="333333"/>
                </a:solidFill>
                <a:latin typeface="CamingoDos Pro Cd"/>
              </a:rPr>
              <a:t>time</a:t>
            </a:r>
          </a:p>
          <a:p>
            <a:pPr lvl="1">
              <a:lnSpc>
                <a:spcPct val="100000"/>
              </a:lnSpc>
              <a:buFont typeface="Arial"/>
              <a:buChar char="–"/>
            </a:pPr>
            <a:endParaRPr dirty="0"/>
          </a:p>
          <a:p>
            <a:pPr lvl="1">
              <a:lnSpc>
                <a:spcPct val="100000"/>
              </a:lnSpc>
              <a:buFont typeface="Arial"/>
              <a:buChar char="–"/>
            </a:pPr>
            <a:r>
              <a:rPr lang="en-US" sz="2800" dirty="0">
                <a:solidFill>
                  <a:srgbClr val="333333"/>
                </a:solidFill>
                <a:latin typeface="CamingoDos Pro Cd"/>
              </a:rPr>
              <a:t>Close the gap between the Business and IT, between the Customers, the Market and the Business</a:t>
            </a:r>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Continuous Delivery</a:t>
            </a:r>
            <a:endParaRPr/>
          </a:p>
        </p:txBody>
      </p:sp>
      <p:sp>
        <p:nvSpPr>
          <p:cNvPr id="523" name="CustomShape 2"/>
          <p:cNvSpPr/>
          <p:nvPr/>
        </p:nvSpPr>
        <p:spPr>
          <a:xfrm>
            <a:off x="457200" y="1306440"/>
            <a:ext cx="8229240" cy="445680"/>
          </a:xfrm>
          <a:prstGeom prst="rect">
            <a:avLst/>
          </a:prstGeom>
          <a:noFill/>
          <a:ln w="9360">
            <a:noFill/>
          </a:ln>
        </p:spPr>
        <p:txBody>
          <a:bodyPr anchor="b"/>
          <a:lstStyle/>
          <a:p>
            <a:pPr>
              <a:lnSpc>
                <a:spcPct val="100000"/>
              </a:lnSpc>
            </a:pPr>
            <a:r>
              <a:rPr lang="en-US" sz="2800">
                <a:solidFill>
                  <a:srgbClr val="292929"/>
                </a:solidFill>
                <a:latin typeface="Calibri"/>
                <a:ea typeface="Arial"/>
              </a:rPr>
              <a:t>Traditional approach to delivery</a:t>
            </a:r>
            <a:endParaRPr/>
          </a:p>
        </p:txBody>
      </p:sp>
      <p:pic>
        <p:nvPicPr>
          <p:cNvPr id="524" name="Picture 2"/>
          <p:cNvPicPr/>
          <p:nvPr/>
        </p:nvPicPr>
        <p:blipFill>
          <a:blip r:embed="rId3"/>
          <a:stretch>
            <a:fillRect/>
          </a:stretch>
        </p:blipFill>
        <p:spPr>
          <a:xfrm>
            <a:off x="395640" y="2637000"/>
            <a:ext cx="8172000" cy="1994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Continuous Delivery</a:t>
            </a:r>
            <a:endParaRPr/>
          </a:p>
        </p:txBody>
      </p:sp>
      <p:sp>
        <p:nvSpPr>
          <p:cNvPr id="526" name="CustomShape 2"/>
          <p:cNvSpPr/>
          <p:nvPr/>
        </p:nvSpPr>
        <p:spPr>
          <a:xfrm>
            <a:off x="457200" y="1306440"/>
            <a:ext cx="8229240" cy="445680"/>
          </a:xfrm>
          <a:prstGeom prst="rect">
            <a:avLst/>
          </a:prstGeom>
          <a:noFill/>
          <a:ln w="9360">
            <a:noFill/>
          </a:ln>
        </p:spPr>
        <p:txBody>
          <a:bodyPr anchor="b"/>
          <a:lstStyle/>
          <a:p>
            <a:pPr>
              <a:lnSpc>
                <a:spcPct val="100000"/>
              </a:lnSpc>
            </a:pPr>
            <a:r>
              <a:rPr lang="en-US" sz="2800">
                <a:solidFill>
                  <a:srgbClr val="000000"/>
                </a:solidFill>
                <a:latin typeface="Calibri"/>
              </a:rPr>
              <a:t>The ideal approach to delivery</a:t>
            </a:r>
            <a:endParaRPr/>
          </a:p>
        </p:txBody>
      </p:sp>
      <p:pic>
        <p:nvPicPr>
          <p:cNvPr id="527" name="Picture 9"/>
          <p:cNvPicPr/>
          <p:nvPr/>
        </p:nvPicPr>
        <p:blipFill>
          <a:blip r:embed="rId3"/>
          <a:stretch>
            <a:fillRect/>
          </a:stretch>
        </p:blipFill>
        <p:spPr>
          <a:xfrm>
            <a:off x="539640" y="2061000"/>
            <a:ext cx="6467760" cy="2298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a:t>
            </a:r>
            <a:endParaRPr/>
          </a:p>
        </p:txBody>
      </p:sp>
      <p:sp>
        <p:nvSpPr>
          <p:cNvPr id="529" name="TextShape 2"/>
          <p:cNvSpPr txBox="1"/>
          <p:nvPr/>
        </p:nvSpPr>
        <p:spPr>
          <a:xfrm>
            <a:off x="457200" y="1354873"/>
            <a:ext cx="8229240" cy="4173480"/>
          </a:xfrm>
          <a:prstGeom prst="rect">
            <a:avLst/>
          </a:prstGeom>
        </p:spPr>
        <p:txBody>
          <a:bodyPr/>
          <a:lstStyle/>
          <a:p>
            <a:pPr>
              <a:lnSpc>
                <a:spcPct val="100000"/>
              </a:lnSpc>
            </a:pPr>
            <a:r>
              <a:rPr lang="en-US" sz="3200" b="1">
                <a:solidFill>
                  <a:srgbClr val="333333"/>
                </a:solidFill>
                <a:latin typeface="CamingoDos Pro Cd"/>
              </a:rPr>
              <a:t>Principles</a:t>
            </a:r>
            <a:endParaRPr/>
          </a:p>
          <a:p>
            <a:pPr lvl="1">
              <a:lnSpc>
                <a:spcPct val="100000"/>
              </a:lnSpc>
              <a:buFont typeface="Arial"/>
              <a:buChar char="–"/>
            </a:pPr>
            <a:r>
              <a:rPr lang="en-US" sz="2800" dirty="0">
                <a:solidFill>
                  <a:srgbClr val="333333"/>
                </a:solidFill>
                <a:latin typeface="CamingoDos Pro Cd"/>
              </a:rPr>
              <a:t>Create a repeatable process for releasing software</a:t>
            </a:r>
            <a:endParaRPr dirty="0"/>
          </a:p>
          <a:p>
            <a:pPr lvl="1">
              <a:lnSpc>
                <a:spcPct val="100000"/>
              </a:lnSpc>
              <a:buFont typeface="Arial"/>
              <a:buChar char="–"/>
            </a:pPr>
            <a:r>
              <a:rPr lang="en-US" sz="2800" dirty="0">
                <a:solidFill>
                  <a:srgbClr val="333333"/>
                </a:solidFill>
                <a:latin typeface="CamingoDos Pro Cd"/>
              </a:rPr>
              <a:t>Automate almost everything</a:t>
            </a:r>
            <a:endParaRPr dirty="0"/>
          </a:p>
          <a:p>
            <a:pPr lvl="1">
              <a:lnSpc>
                <a:spcPct val="100000"/>
              </a:lnSpc>
              <a:buFont typeface="Arial"/>
              <a:buChar char="–"/>
            </a:pPr>
            <a:r>
              <a:rPr lang="en-US" sz="2800" dirty="0">
                <a:solidFill>
                  <a:srgbClr val="333333"/>
                </a:solidFill>
                <a:latin typeface="CamingoDos Pro Cd"/>
              </a:rPr>
              <a:t>Keep everything in version control</a:t>
            </a:r>
            <a:endParaRPr dirty="0"/>
          </a:p>
          <a:p>
            <a:pPr lvl="1">
              <a:lnSpc>
                <a:spcPct val="100000"/>
              </a:lnSpc>
              <a:buFont typeface="Arial"/>
              <a:buChar char="–"/>
            </a:pPr>
            <a:r>
              <a:rPr lang="en-US" sz="2800" dirty="0">
                <a:solidFill>
                  <a:srgbClr val="333333"/>
                </a:solidFill>
                <a:latin typeface="CamingoDos Pro Cd"/>
              </a:rPr>
              <a:t>If it hurts, do it more often, and bring the pain forward</a:t>
            </a:r>
            <a:endParaRPr dirty="0"/>
          </a:p>
          <a:p>
            <a:pPr lvl="1">
              <a:lnSpc>
                <a:spcPct val="100000"/>
              </a:lnSpc>
              <a:buFont typeface="Arial"/>
              <a:buChar char="–"/>
            </a:pPr>
            <a:r>
              <a:rPr lang="en-US" sz="2800" dirty="0">
                <a:solidFill>
                  <a:srgbClr val="333333"/>
                </a:solidFill>
                <a:latin typeface="CamingoDos Pro Cd"/>
              </a:rPr>
              <a:t>Build quality in (Deming)</a:t>
            </a:r>
            <a:endParaRPr dirty="0"/>
          </a:p>
          <a:p>
            <a:pPr lvl="1">
              <a:lnSpc>
                <a:spcPct val="100000"/>
              </a:lnSpc>
              <a:buFont typeface="Arial"/>
              <a:buChar char="–"/>
            </a:pPr>
            <a:r>
              <a:rPr lang="en-US" sz="2800" dirty="0">
                <a:solidFill>
                  <a:srgbClr val="333333"/>
                </a:solidFill>
                <a:latin typeface="CamingoDos Pro Cd"/>
              </a:rPr>
              <a:t>Done means released</a:t>
            </a:r>
            <a:endParaRPr dirty="0"/>
          </a:p>
          <a:p>
            <a:pPr lvl="1">
              <a:lnSpc>
                <a:spcPct val="100000"/>
              </a:lnSpc>
              <a:buFont typeface="Arial"/>
              <a:buChar char="–"/>
            </a:pPr>
            <a:r>
              <a:rPr lang="en-US" sz="2800" dirty="0">
                <a:solidFill>
                  <a:srgbClr val="333333"/>
                </a:solidFill>
                <a:latin typeface="CamingoDos Pro Cd"/>
              </a:rPr>
              <a:t>Everybody is responsible for delivery</a:t>
            </a:r>
            <a:endParaRPr dirty="0"/>
          </a:p>
          <a:p>
            <a:pPr lvl="1">
              <a:lnSpc>
                <a:spcPct val="100000"/>
              </a:lnSpc>
              <a:buFont typeface="Arial"/>
              <a:buChar char="–"/>
            </a:pPr>
            <a:r>
              <a:rPr lang="en-US" sz="2800" dirty="0">
                <a:solidFill>
                  <a:srgbClr val="333333"/>
                </a:solidFill>
                <a:latin typeface="CamingoDos Pro Cd"/>
              </a:rPr>
              <a:t>Continuous improvement</a:t>
            </a:r>
            <a:endParaRPr dirty="0"/>
          </a:p>
          <a:p>
            <a:pPr>
              <a:lnSpc>
                <a:spcPct val="100000"/>
              </a:lnSpc>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“Open the Box”</a:t>
            </a:r>
            <a:endParaRPr/>
          </a:p>
        </p:txBody>
      </p:sp>
      <p:sp>
        <p:nvSpPr>
          <p:cNvPr id="254" name="TextShape 2"/>
          <p:cNvSpPr txBox="1"/>
          <p:nvPr/>
        </p:nvSpPr>
        <p:spPr>
          <a:xfrm>
            <a:off x="457200" y="1600200"/>
            <a:ext cx="8229240" cy="4173480"/>
          </a:xfrm>
          <a:prstGeom prst="rect">
            <a:avLst/>
          </a:prstGeom>
        </p:spPr>
        <p:txBody>
          <a:bodyPr/>
          <a:lstStyle/>
          <a:p>
            <a:pPr>
              <a:lnSpc>
                <a:spcPct val="100000"/>
              </a:lnSpc>
              <a:buFont typeface="Calibri"/>
              <a:buAutoNum type="arabicPeriod"/>
            </a:pPr>
            <a:r>
              <a:rPr lang="en-US" sz="2400" dirty="0">
                <a:solidFill>
                  <a:srgbClr val="333333"/>
                </a:solidFill>
                <a:latin typeface="CamingoDos Pro Cd"/>
              </a:rPr>
              <a:t>Split into teams of two</a:t>
            </a:r>
            <a:endParaRPr sz="2400" dirty="0"/>
          </a:p>
          <a:p>
            <a:pPr>
              <a:lnSpc>
                <a:spcPct val="100000"/>
              </a:lnSpc>
              <a:buFont typeface="Calibri"/>
              <a:buAutoNum type="arabicPeriod"/>
            </a:pPr>
            <a:r>
              <a:rPr lang="en-US" sz="2400" dirty="0">
                <a:solidFill>
                  <a:srgbClr val="333333"/>
                </a:solidFill>
                <a:latin typeface="CamingoDos Pro Cd"/>
              </a:rPr>
              <a:t>Get source code (N = 1, 2, 3…)
 </a:t>
            </a:r>
            <a:r>
              <a:rPr lang="en-US" sz="2400" dirty="0" smtClean="0">
                <a:solidFill>
                  <a:srgbClr val="333333"/>
                </a:solidFill>
                <a:latin typeface="Andale Mono"/>
              </a:rPr>
              <a:t>$ </a:t>
            </a:r>
            <a:r>
              <a:rPr lang="en-US" sz="2400" dirty="0" err="1" smtClean="0">
                <a:solidFill>
                  <a:srgbClr val="333333"/>
                </a:solidFill>
                <a:latin typeface="Andale Mono"/>
              </a:rPr>
              <a:t>mkdir</a:t>
            </a:r>
            <a:r>
              <a:rPr lang="en-US" sz="2400" dirty="0" smtClean="0">
                <a:solidFill>
                  <a:srgbClr val="333333"/>
                </a:solidFill>
                <a:latin typeface="Andale Mono"/>
              </a:rPr>
              <a:t> </a:t>
            </a:r>
            <a:r>
              <a:rPr lang="en-US" sz="2400" dirty="0">
                <a:solidFill>
                  <a:srgbClr val="333333"/>
                </a:solidFill>
                <a:latin typeface="Andale Mono"/>
              </a:rPr>
              <a:t>/</a:t>
            </a:r>
            <a:r>
              <a:rPr lang="en-US" sz="2400" dirty="0" err="1">
                <a:solidFill>
                  <a:srgbClr val="333333"/>
                </a:solidFill>
                <a:latin typeface="Andale Mono"/>
              </a:rPr>
              <a:t>agiledevpractices</a:t>
            </a:r>
            <a:r>
              <a:rPr lang="en-US" sz="2400" dirty="0">
                <a:solidFill>
                  <a:srgbClr val="333333"/>
                </a:solidFill>
                <a:latin typeface="Andale Mono"/>
              </a:rPr>
              <a:t>/</a:t>
            </a:r>
            <a:r>
              <a:rPr lang="en-US" sz="2400" dirty="0" err="1">
                <a:solidFill>
                  <a:srgbClr val="333333"/>
                </a:solidFill>
                <a:latin typeface="Andale Mono"/>
              </a:rPr>
              <a:t>videoworld</a:t>
            </a:r>
            <a:endParaRPr sz="2400" dirty="0"/>
          </a:p>
          <a:p>
            <a:pPr lvl="1">
              <a:lnSpc>
                <a:spcPct val="100000"/>
              </a:lnSpc>
              <a:buFont typeface="Calibri"/>
              <a:buChar char="–"/>
            </a:pPr>
            <a:r>
              <a:rPr lang="en-US" sz="2400" dirty="0">
                <a:solidFill>
                  <a:srgbClr val="333333"/>
                </a:solidFill>
                <a:latin typeface="Andale Mono"/>
              </a:rPr>
              <a:t>cd /</a:t>
            </a:r>
            <a:r>
              <a:rPr lang="en-US" sz="2400" dirty="0" err="1">
                <a:solidFill>
                  <a:srgbClr val="333333"/>
                </a:solidFill>
                <a:latin typeface="Andale Mono"/>
              </a:rPr>
              <a:t>agiledevpractices</a:t>
            </a:r>
            <a:r>
              <a:rPr lang="en-US" sz="2400" dirty="0">
                <a:solidFill>
                  <a:srgbClr val="333333"/>
                </a:solidFill>
                <a:latin typeface="Andale Mono"/>
              </a:rPr>
              <a:t>/</a:t>
            </a:r>
            <a:r>
              <a:rPr lang="en-US" sz="2400" dirty="0" err="1">
                <a:solidFill>
                  <a:srgbClr val="333333"/>
                </a:solidFill>
                <a:latin typeface="Andale Mono"/>
              </a:rPr>
              <a:t>videoworld</a:t>
            </a:r>
            <a:endParaRPr sz="2400" dirty="0"/>
          </a:p>
          <a:p>
            <a:pPr lvl="1">
              <a:lnSpc>
                <a:spcPct val="100000"/>
              </a:lnSpc>
              <a:buFont typeface="Calibri"/>
              <a:buChar char="–"/>
            </a:pPr>
            <a:r>
              <a:rPr lang="en-US" sz="2400" dirty="0" err="1">
                <a:solidFill>
                  <a:srgbClr val="333333"/>
                </a:solidFill>
                <a:latin typeface="Andale Mono"/>
              </a:rPr>
              <a:t>svn</a:t>
            </a:r>
            <a:r>
              <a:rPr lang="en-US" sz="2400" dirty="0">
                <a:solidFill>
                  <a:srgbClr val="333333"/>
                </a:solidFill>
                <a:latin typeface="Andale Mono"/>
              </a:rPr>
              <a:t> co </a:t>
            </a:r>
            <a:r>
              <a:rPr lang="en-US" sz="2400" dirty="0" err="1">
                <a:solidFill>
                  <a:srgbClr val="333333"/>
                </a:solidFill>
                <a:latin typeface="Andale Mono"/>
              </a:rPr>
              <a:t>svn</a:t>
            </a:r>
            <a:r>
              <a:rPr lang="en-US" sz="2400" dirty="0">
                <a:solidFill>
                  <a:srgbClr val="333333"/>
                </a:solidFill>
                <a:latin typeface="Andale Mono"/>
              </a:rPr>
              <a:t>://</a:t>
            </a:r>
            <a:r>
              <a:rPr lang="en-US" sz="2400" b="1" dirty="0">
                <a:solidFill>
                  <a:srgbClr val="333333"/>
                </a:solidFill>
                <a:latin typeface="CamingoDos Pro Cd"/>
              </a:rPr>
              <a:t>&lt;</a:t>
            </a:r>
            <a:r>
              <a:rPr lang="en-US" sz="2400" b="1" dirty="0" err="1">
                <a:solidFill>
                  <a:srgbClr val="333333"/>
                </a:solidFill>
                <a:latin typeface="CamingoDos Pro Cd"/>
              </a:rPr>
              <a:t>ip_address</a:t>
            </a:r>
            <a:r>
              <a:rPr lang="en-US" sz="2400" b="1" dirty="0">
                <a:solidFill>
                  <a:srgbClr val="333333"/>
                </a:solidFill>
                <a:latin typeface="CamingoDos Pro Cd"/>
              </a:rPr>
              <a:t>&gt;</a:t>
            </a:r>
            <a:r>
              <a:rPr lang="en-US" sz="2400" dirty="0">
                <a:solidFill>
                  <a:srgbClr val="333333"/>
                </a:solidFill>
                <a:latin typeface="Andale Mono"/>
              </a:rPr>
              <a:t>/trunk/</a:t>
            </a:r>
            <a:r>
              <a:rPr lang="en-US" sz="2400" dirty="0" err="1">
                <a:solidFill>
                  <a:srgbClr val="333333"/>
                </a:solidFill>
                <a:latin typeface="Andale Mono"/>
              </a:rPr>
              <a:t>pair</a:t>
            </a:r>
            <a:r>
              <a:rPr lang="en-US" sz="2400" b="1" dirty="0" err="1">
                <a:solidFill>
                  <a:srgbClr val="333333"/>
                </a:solidFill>
                <a:latin typeface="CamingoDos Pro Cd"/>
              </a:rPr>
              <a:t>N</a:t>
            </a:r>
            <a:r>
              <a:rPr lang="en-US" sz="2400" dirty="0">
                <a:solidFill>
                  <a:srgbClr val="333333"/>
                </a:solidFill>
                <a:latin typeface="Andale Mono"/>
              </a:rPr>
              <a:t> </a:t>
            </a:r>
            <a:r>
              <a:rPr lang="en-US" sz="2400" dirty="0" err="1">
                <a:solidFill>
                  <a:srgbClr val="333333"/>
                </a:solidFill>
                <a:latin typeface="Andale Mono"/>
              </a:rPr>
              <a:t>videoworld</a:t>
            </a:r>
            <a:endParaRPr sz="2400" dirty="0"/>
          </a:p>
          <a:p>
            <a:endParaRPr sz="2400" dirty="0"/>
          </a:p>
          <a:p>
            <a:pPr>
              <a:lnSpc>
                <a:spcPct val="100000"/>
              </a:lnSpc>
              <a:buFont typeface="Calibri"/>
              <a:buAutoNum type="arabicPeriod"/>
            </a:pPr>
            <a:r>
              <a:rPr lang="en-US" sz="2400" dirty="0">
                <a:solidFill>
                  <a:srgbClr val="333333"/>
                </a:solidFill>
                <a:latin typeface="CamingoDos Pro Cd"/>
              </a:rPr>
              <a:t>Run unit tests</a:t>
            </a:r>
            <a:endParaRPr sz="2400" dirty="0"/>
          </a:p>
          <a:p>
            <a:pPr>
              <a:lnSpc>
                <a:spcPct val="100000"/>
              </a:lnSpc>
            </a:pPr>
            <a:endParaRPr sz="2400" dirty="0"/>
          </a:p>
          <a:p>
            <a:pPr>
              <a:lnSpc>
                <a:spcPct val="100000"/>
              </a:lnSpc>
            </a:pPr>
            <a:r>
              <a:rPr lang="en-US" sz="2400" dirty="0">
                <a:solidFill>
                  <a:srgbClr val="333333"/>
                </a:solidFill>
                <a:latin typeface="CamingoDos Pro Cd"/>
              </a:rPr>
              <a:t>Any observations?</a:t>
            </a:r>
            <a:endParaRPr sz="2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Deployment Pipeline</a:t>
            </a:r>
            <a:endParaRPr/>
          </a:p>
        </p:txBody>
      </p:sp>
      <p:pic>
        <p:nvPicPr>
          <p:cNvPr id="533" name="Picture 5"/>
          <p:cNvPicPr/>
          <p:nvPr/>
        </p:nvPicPr>
        <p:blipFill>
          <a:blip r:embed="rId3"/>
          <a:stretch>
            <a:fillRect/>
          </a:stretch>
        </p:blipFill>
        <p:spPr>
          <a:xfrm>
            <a:off x="1043640" y="1556640"/>
            <a:ext cx="6977520" cy="4488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a:t>
            </a:r>
            <a:endParaRPr/>
          </a:p>
        </p:txBody>
      </p:sp>
      <p:sp>
        <p:nvSpPr>
          <p:cNvPr id="535"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Stages and environments</a:t>
            </a:r>
            <a:endParaRPr/>
          </a:p>
          <a:p>
            <a:pPr lvl="1">
              <a:lnSpc>
                <a:spcPct val="100000"/>
              </a:lnSpc>
              <a:buFont typeface="Arial"/>
              <a:buChar char="–"/>
            </a:pPr>
            <a:r>
              <a:rPr lang="en-US" sz="2800">
                <a:solidFill>
                  <a:srgbClr val="333333"/>
                </a:solidFill>
                <a:latin typeface="CamingoDos Pro Cd"/>
              </a:rPr>
              <a:t>Commit stage</a:t>
            </a:r>
            <a:endParaRPr/>
          </a:p>
          <a:p>
            <a:pPr lvl="1">
              <a:lnSpc>
                <a:spcPct val="100000"/>
              </a:lnSpc>
              <a:buFont typeface="Arial"/>
              <a:buChar char="–"/>
            </a:pPr>
            <a:r>
              <a:rPr lang="en-US" sz="2800">
                <a:solidFill>
                  <a:srgbClr val="333333"/>
                </a:solidFill>
                <a:latin typeface="CamingoDos Pro Cd"/>
              </a:rPr>
              <a:t>Acceptance stage</a:t>
            </a:r>
            <a:endParaRPr/>
          </a:p>
          <a:p>
            <a:pPr lvl="1">
              <a:lnSpc>
                <a:spcPct val="100000"/>
              </a:lnSpc>
              <a:buFont typeface="Arial"/>
              <a:buChar char="–"/>
            </a:pPr>
            <a:r>
              <a:rPr lang="en-US" sz="2800">
                <a:solidFill>
                  <a:srgbClr val="333333"/>
                </a:solidFill>
                <a:latin typeface="CamingoDos Pro Cd"/>
              </a:rPr>
              <a:t>Manual stages</a:t>
            </a:r>
            <a:endParaRPr/>
          </a:p>
          <a:p>
            <a:pPr lvl="1">
              <a:lnSpc>
                <a:spcPct val="100000"/>
              </a:lnSpc>
              <a:buFont typeface="Arial"/>
              <a:buChar char="–"/>
            </a:pPr>
            <a:r>
              <a:rPr lang="en-US" sz="2800">
                <a:solidFill>
                  <a:srgbClr val="333333"/>
                </a:solidFill>
                <a:latin typeface="CamingoDos Pro Cd"/>
              </a:rPr>
              <a:t>Deployment stages</a:t>
            </a:r>
            <a:endParaRPr/>
          </a:p>
          <a:p>
            <a:pPr>
              <a:lnSpc>
                <a:spcPct val="100000"/>
              </a:lnSpc>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 name="Content Placeholder 5"/>
          <p:cNvPicPr/>
          <p:nvPr/>
        </p:nvPicPr>
        <p:blipFill>
          <a:blip r:embed="rId2"/>
          <a:srcRect t="-681589" b="-681589"/>
          <a:stretch>
            <a:fillRect/>
          </a:stretch>
        </p:blipFill>
        <p:spPr>
          <a:xfrm>
            <a:off x="755640" y="2493000"/>
            <a:ext cx="6964560" cy="4364640"/>
          </a:xfrm>
          <a:prstGeom prst="rect">
            <a:avLst/>
          </a:prstGeom>
          <a:ln>
            <a:noFill/>
          </a:ln>
        </p:spPr>
      </p:pic>
      <p:sp>
        <p:nvSpPr>
          <p:cNvPr id="53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 with Go</a:t>
            </a:r>
            <a:endParaRPr/>
          </a:p>
        </p:txBody>
      </p:sp>
      <p:pic>
        <p:nvPicPr>
          <p:cNvPr id="538" name="Picture 6"/>
          <p:cNvPicPr/>
          <p:nvPr/>
        </p:nvPicPr>
        <p:blipFill>
          <a:blip r:embed="rId3"/>
          <a:stretch>
            <a:fillRect/>
          </a:stretch>
        </p:blipFill>
        <p:spPr>
          <a:xfrm>
            <a:off x="4426920" y="1642688"/>
            <a:ext cx="3293280" cy="2620800"/>
          </a:xfrm>
          <a:prstGeom prst="rect">
            <a:avLst/>
          </a:prstGeom>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a:t>
            </a:r>
            <a:endParaRPr/>
          </a:p>
        </p:txBody>
      </p:sp>
      <p:sp>
        <p:nvSpPr>
          <p:cNvPr id="540"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Guidelines</a:t>
            </a:r>
            <a:endParaRPr/>
          </a:p>
          <a:p>
            <a:pPr lvl="1">
              <a:lnSpc>
                <a:spcPct val="100000"/>
              </a:lnSpc>
              <a:buFont typeface="Arial"/>
              <a:buChar char="–"/>
            </a:pPr>
            <a:r>
              <a:rPr lang="en-US" sz="2800">
                <a:solidFill>
                  <a:srgbClr val="333333"/>
                </a:solidFill>
                <a:latin typeface="CamingoDos Pro Cd"/>
              </a:rPr>
              <a:t>Build your binaries only </a:t>
            </a:r>
            <a:r>
              <a:rPr lang="en-US" sz="2800" i="1">
                <a:solidFill>
                  <a:srgbClr val="333333"/>
                </a:solidFill>
                <a:latin typeface="CamingoDos Pro Cd"/>
              </a:rPr>
              <a:t>once</a:t>
            </a:r>
            <a:endParaRPr/>
          </a:p>
          <a:p>
            <a:pPr lvl="1">
              <a:lnSpc>
                <a:spcPct val="100000"/>
              </a:lnSpc>
              <a:buFont typeface="Arial"/>
              <a:buChar char="–"/>
            </a:pPr>
            <a:r>
              <a:rPr lang="en-US" sz="2800">
                <a:solidFill>
                  <a:srgbClr val="333333"/>
                </a:solidFill>
                <a:latin typeface="CamingoDos Pro Cd"/>
              </a:rPr>
              <a:t>Deploy the same way to </a:t>
            </a:r>
            <a:r>
              <a:rPr lang="en-US" sz="2800" i="1">
                <a:solidFill>
                  <a:srgbClr val="333333"/>
                </a:solidFill>
                <a:latin typeface="CamingoDos Pro Cd"/>
              </a:rPr>
              <a:t>every environment</a:t>
            </a:r>
            <a:endParaRPr/>
          </a:p>
          <a:p>
            <a:pPr lvl="1">
              <a:lnSpc>
                <a:spcPct val="100000"/>
              </a:lnSpc>
              <a:buFont typeface="Arial"/>
              <a:buChar char="–"/>
            </a:pPr>
            <a:r>
              <a:rPr lang="en-US" sz="2800">
                <a:solidFill>
                  <a:srgbClr val="333333"/>
                </a:solidFill>
                <a:latin typeface="CamingoDos Pro Cd"/>
              </a:rPr>
              <a:t>Smoke test your deployments</a:t>
            </a:r>
            <a:endParaRPr/>
          </a:p>
          <a:p>
            <a:pPr lvl="1">
              <a:lnSpc>
                <a:spcPct val="100000"/>
              </a:lnSpc>
              <a:buFont typeface="Arial"/>
              <a:buChar char="–"/>
            </a:pPr>
            <a:r>
              <a:rPr lang="en-US" sz="2800">
                <a:solidFill>
                  <a:srgbClr val="333333"/>
                </a:solidFill>
                <a:latin typeface="CamingoDos Pro Cd"/>
              </a:rPr>
              <a:t>Keep your environments similar</a:t>
            </a:r>
            <a:endParaRPr/>
          </a:p>
          <a:p>
            <a:pPr lvl="1">
              <a:lnSpc>
                <a:spcPct val="100000"/>
              </a:lnSpc>
              <a:buFont typeface="Arial"/>
              <a:buChar char="–"/>
            </a:pPr>
            <a:r>
              <a:rPr lang="en-US" sz="2800">
                <a:solidFill>
                  <a:srgbClr val="333333"/>
                </a:solidFill>
                <a:latin typeface="CamingoDos Pro Cd"/>
              </a:rPr>
              <a:t>If anything fails, stop the line</a:t>
            </a:r>
            <a:endParaRPr/>
          </a:p>
          <a:p>
            <a:pPr>
              <a:lnSpc>
                <a:spcPct val="100000"/>
              </a:lnSpc>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a:t>
            </a:r>
            <a:endParaRPr/>
          </a:p>
        </p:txBody>
      </p:sp>
      <p:sp>
        <p:nvSpPr>
          <p:cNvPr id="542"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Practices</a:t>
            </a:r>
            <a:endParaRPr/>
          </a:p>
          <a:p>
            <a:pPr lvl="1">
              <a:lnSpc>
                <a:spcPct val="100000"/>
              </a:lnSpc>
              <a:buFont typeface="Arial"/>
              <a:buChar char="–"/>
            </a:pPr>
            <a:r>
              <a:rPr lang="en-US" sz="2800">
                <a:solidFill>
                  <a:srgbClr val="333333"/>
                </a:solidFill>
                <a:latin typeface="CamingoDos Pro Cd"/>
              </a:rPr>
              <a:t>Automated testing and deploy, C.I.</a:t>
            </a:r>
            <a:endParaRPr/>
          </a:p>
          <a:p>
            <a:pPr lvl="1">
              <a:lnSpc>
                <a:spcPct val="100000"/>
              </a:lnSpc>
              <a:buFont typeface="Arial"/>
              <a:buChar char="–"/>
            </a:pPr>
            <a:r>
              <a:rPr lang="en-US" sz="2800">
                <a:solidFill>
                  <a:srgbClr val="333333"/>
                </a:solidFill>
                <a:latin typeface="CamingoDos Pro Cd"/>
              </a:rPr>
              <a:t>Trunk Based Development</a:t>
            </a:r>
            <a:endParaRPr/>
          </a:p>
          <a:p>
            <a:pPr lvl="1">
              <a:lnSpc>
                <a:spcPct val="100000"/>
              </a:lnSpc>
              <a:buFont typeface="Arial"/>
              <a:buChar char="–"/>
            </a:pPr>
            <a:r>
              <a:rPr lang="en-US" sz="2800">
                <a:solidFill>
                  <a:srgbClr val="333333"/>
                </a:solidFill>
                <a:latin typeface="CamingoDos Pro Cd"/>
              </a:rPr>
              <a:t>Hot deploy with zero-downtime</a:t>
            </a:r>
            <a:endParaRPr/>
          </a:p>
          <a:p>
            <a:pPr lvl="1">
              <a:lnSpc>
                <a:spcPct val="100000"/>
              </a:lnSpc>
              <a:buFont typeface="Arial"/>
              <a:buChar char="–"/>
            </a:pPr>
            <a:r>
              <a:rPr lang="en-US" sz="2800">
                <a:solidFill>
                  <a:srgbClr val="333333"/>
                </a:solidFill>
                <a:latin typeface="CamingoDos Pro Cd"/>
              </a:rPr>
              <a:t>Infrastructure automation</a:t>
            </a:r>
            <a:endParaRPr/>
          </a:p>
          <a:p>
            <a:pPr lvl="1">
              <a:lnSpc>
                <a:spcPct val="100000"/>
              </a:lnSpc>
              <a:buFont typeface="Arial"/>
              <a:buChar char="–"/>
            </a:pPr>
            <a:r>
              <a:rPr lang="en-US" sz="2800">
                <a:solidFill>
                  <a:srgbClr val="333333"/>
                </a:solidFill>
                <a:latin typeface="CamingoDos Pro Cd"/>
              </a:rPr>
              <a:t>Monitoring and logging</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Continuous Delivery</a:t>
            </a:r>
            <a:endParaRPr/>
          </a:p>
        </p:txBody>
      </p:sp>
      <p:sp>
        <p:nvSpPr>
          <p:cNvPr id="544"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Continuous </a:t>
            </a:r>
            <a:r>
              <a:rPr lang="en-US" sz="3200" b="1" i="1">
                <a:solidFill>
                  <a:srgbClr val="333333"/>
                </a:solidFill>
                <a:latin typeface="CamingoDos Pro Cd"/>
              </a:rPr>
              <a:t>Deployment</a:t>
            </a:r>
            <a:endParaRPr/>
          </a:p>
          <a:p>
            <a:pPr lvl="1">
              <a:lnSpc>
                <a:spcPct val="100000"/>
              </a:lnSpc>
              <a:buFont typeface="Arial"/>
              <a:buChar char="–"/>
            </a:pPr>
            <a:r>
              <a:rPr lang="en-US" sz="2800">
                <a:solidFill>
                  <a:srgbClr val="333333"/>
                </a:solidFill>
                <a:latin typeface="CamingoDos Pro Cd"/>
              </a:rPr>
              <a:t>Deploying every good build to production</a:t>
            </a:r>
            <a:endParaRPr/>
          </a:p>
          <a:p>
            <a:pPr lvl="1">
              <a:lnSpc>
                <a:spcPct val="100000"/>
              </a:lnSpc>
              <a:buFont typeface="Arial"/>
              <a:buChar char="–"/>
            </a:pPr>
            <a:r>
              <a:rPr lang="en-US" sz="2800">
                <a:solidFill>
                  <a:srgbClr val="333333"/>
                </a:solidFill>
                <a:latin typeface="CamingoDos Pro Cd"/>
              </a:rPr>
              <a:t>Automation must exist end-to-end</a:t>
            </a:r>
            <a:endParaRPr/>
          </a:p>
          <a:p>
            <a:pPr lvl="1">
              <a:lnSpc>
                <a:spcPct val="100000"/>
              </a:lnSpc>
              <a:buFont typeface="Arial"/>
              <a:buChar char="–"/>
            </a:pPr>
            <a:r>
              <a:rPr lang="en-US" sz="2800">
                <a:solidFill>
                  <a:srgbClr val="333333"/>
                </a:solidFill>
                <a:latin typeface="CamingoDos Pro Cd"/>
              </a:rPr>
              <a:t>Reduces the risk of each individual deployment</a:t>
            </a:r>
            <a:endParaRPr/>
          </a:p>
          <a:p>
            <a:pPr>
              <a:lnSpc>
                <a:spcPct val="100000"/>
              </a:lnSpc>
            </a:pPr>
            <a:endParaRPr/>
          </a:p>
        </p:txBody>
      </p:sp>
      <p:pic>
        <p:nvPicPr>
          <p:cNvPr id="545" name="Picture 4"/>
          <p:cNvPicPr/>
          <p:nvPr/>
        </p:nvPicPr>
        <p:blipFill>
          <a:blip r:embed="rId2"/>
          <a:stretch>
            <a:fillRect/>
          </a:stretch>
        </p:blipFill>
        <p:spPr>
          <a:xfrm>
            <a:off x="3420000" y="3766680"/>
            <a:ext cx="5420160" cy="2705400"/>
          </a:xfrm>
          <a:prstGeom prst="rect">
            <a:avLst/>
          </a:prstGeom>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Agile Development Practices</a:t>
            </a:r>
            <a:endParaRPr/>
          </a:p>
        </p:txBody>
      </p:sp>
      <p:sp>
        <p:nvSpPr>
          <p:cNvPr id="547" name="TextShape 2"/>
          <p:cNvSpPr txBox="1"/>
          <p:nvPr/>
        </p:nvSpPr>
        <p:spPr>
          <a:xfrm>
            <a:off x="1371600" y="3886200"/>
            <a:ext cx="6400440" cy="1752120"/>
          </a:xfrm>
          <a:prstGeom prst="rect">
            <a:avLst/>
          </a:prstGeom>
        </p:spPr>
        <p:txBody>
          <a:bodyPr/>
          <a:lstStyle/>
          <a:p>
            <a:pPr algn="ctr">
              <a:lnSpc>
                <a:spcPct val="100000"/>
              </a:lnSpc>
            </a:pPr>
            <a:r>
              <a:rPr lang="en-US" sz="3200">
                <a:solidFill>
                  <a:srgbClr val="333333"/>
                </a:solidFill>
                <a:latin typeface="CamingoDos Pro Regular"/>
              </a:rPr>
              <a:t>Thank you!</a:t>
            </a:r>
            <a:endParaRPr/>
          </a:p>
        </p:txBody>
      </p:sp>
      <p:sp>
        <p:nvSpPr>
          <p:cNvPr id="548" name="Line 3"/>
          <p:cNvSpPr/>
          <p:nvPr/>
        </p:nvSpPr>
        <p:spPr>
          <a:xfrm>
            <a:off x="685800" y="1935720"/>
            <a:ext cx="7772400" cy="0"/>
          </a:xfrm>
          <a:prstGeom prst="line">
            <a:avLst/>
          </a:prstGeom>
          <a:ln w="12600">
            <a:solidFill>
              <a:srgbClr val="CCCCCC"/>
            </a:solidFill>
            <a:roun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Questions?</a:t>
            </a:r>
            <a:endParaRPr/>
          </a:p>
        </p:txBody>
      </p:sp>
      <p:sp>
        <p:nvSpPr>
          <p:cNvPr id="256" name="TextShape 2"/>
          <p:cNvSpPr txBox="1"/>
          <p:nvPr/>
        </p:nvSpPr>
        <p:spPr>
          <a:xfrm>
            <a:off x="457200" y="1600200"/>
            <a:ext cx="8229240" cy="4173480"/>
          </a:xfrm>
          <a:prstGeom prst="rect">
            <a:avLst/>
          </a:prstGeom>
        </p:spPr>
        <p:txBody>
          <a:bodyPr/>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Pairing</a:t>
            </a:r>
            <a:endParaRPr/>
          </a:p>
        </p:txBody>
      </p:sp>
      <p:sp>
        <p:nvSpPr>
          <p:cNvPr id="258"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Why to Pair?</a:t>
            </a:r>
            <a:endParaRPr/>
          </a:p>
        </p:txBody>
      </p:sp>
      <p:sp>
        <p:nvSpPr>
          <p:cNvPr id="260" name="TextShape 2"/>
          <p:cNvSpPr txBox="1"/>
          <p:nvPr/>
        </p:nvSpPr>
        <p:spPr>
          <a:xfrm>
            <a:off x="457200" y="1600200"/>
            <a:ext cx="8229240" cy="4173480"/>
          </a:xfrm>
          <a:prstGeom prst="rect">
            <a:avLst/>
          </a:prstGeom>
        </p:spPr>
        <p:txBody>
          <a:bodyPr/>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How to Pair</a:t>
            </a:r>
            <a:endParaRPr/>
          </a:p>
        </p:txBody>
      </p:sp>
      <p:sp>
        <p:nvSpPr>
          <p:cNvPr id="262" name="TextShape 2"/>
          <p:cNvSpPr txBox="1"/>
          <p:nvPr/>
        </p:nvSpPr>
        <p:spPr>
          <a:xfrm>
            <a:off x="457200" y="1388329"/>
            <a:ext cx="8229240" cy="4173480"/>
          </a:xfrm>
          <a:prstGeom prst="rect">
            <a:avLst/>
          </a:prstGeom>
        </p:spPr>
        <p:txBody>
          <a:bodyPr/>
          <a:lstStyle/>
          <a:p>
            <a:pPr>
              <a:lnSpc>
                <a:spcPct val="100000"/>
              </a:lnSpc>
              <a:buFont typeface="Lucida Grande"/>
              <a:buChar char="–"/>
            </a:pPr>
            <a:r>
              <a:rPr lang="en-US" sz="3200" dirty="0">
                <a:solidFill>
                  <a:srgbClr val="333333"/>
                </a:solidFill>
                <a:latin typeface="CamingoDos Pro Cd"/>
              </a:rPr>
              <a:t>Start with a reasonably well-defined task before you sit down</a:t>
            </a:r>
            <a:endParaRPr dirty="0"/>
          </a:p>
          <a:p>
            <a:pPr>
              <a:lnSpc>
                <a:spcPct val="100000"/>
              </a:lnSpc>
              <a:buFont typeface="Lucida Grande"/>
              <a:buChar char="–"/>
            </a:pPr>
            <a:r>
              <a:rPr lang="en-US" sz="3200" dirty="0">
                <a:solidFill>
                  <a:srgbClr val="333333"/>
                </a:solidFill>
                <a:latin typeface="CamingoDos Pro Cd"/>
              </a:rPr>
              <a:t>Agree on one tiny goal at a time</a:t>
            </a:r>
            <a:endParaRPr dirty="0"/>
          </a:p>
          <a:p>
            <a:pPr>
              <a:lnSpc>
                <a:spcPct val="100000"/>
              </a:lnSpc>
              <a:buFont typeface="Lucida Grande"/>
              <a:buChar char="–"/>
            </a:pPr>
            <a:r>
              <a:rPr lang="en-US" sz="3200" dirty="0">
                <a:solidFill>
                  <a:srgbClr val="333333"/>
                </a:solidFill>
                <a:latin typeface="CamingoDos Pro Cd"/>
              </a:rPr>
              <a:t>Rely on your partner, support your partner</a:t>
            </a:r>
            <a:endParaRPr dirty="0"/>
          </a:p>
          <a:p>
            <a:pPr>
              <a:lnSpc>
                <a:spcPct val="100000"/>
              </a:lnSpc>
              <a:buFont typeface="Lucida Grande"/>
              <a:buChar char="–"/>
            </a:pPr>
            <a:r>
              <a:rPr lang="en-US" sz="3200" dirty="0">
                <a:solidFill>
                  <a:srgbClr val="333333"/>
                </a:solidFill>
                <a:latin typeface="CamingoDos Pro Cd"/>
              </a:rPr>
              <a:t>Talk a lot!</a:t>
            </a:r>
            <a:endParaRPr dirty="0"/>
          </a:p>
          <a:p>
            <a:pPr>
              <a:lnSpc>
                <a:spcPct val="100000"/>
              </a:lnSpc>
              <a:buFont typeface="Lucida Grande"/>
              <a:buChar char="–"/>
            </a:pPr>
            <a:r>
              <a:rPr lang="en-US" sz="3200" dirty="0">
                <a:solidFill>
                  <a:srgbClr val="333333"/>
                </a:solidFill>
                <a:latin typeface="CamingoDos Pro Cd"/>
              </a:rPr>
              <a:t>Sync up frequently</a:t>
            </a:r>
            <a:endParaRPr dirty="0"/>
          </a:p>
          <a:p>
            <a:pPr>
              <a:lnSpc>
                <a:spcPct val="100000"/>
              </a:lnSpc>
              <a:buFont typeface="Lucida Grande"/>
              <a:buChar char="–"/>
            </a:pPr>
            <a:r>
              <a:rPr lang="en-US" sz="3200" dirty="0">
                <a:solidFill>
                  <a:srgbClr val="333333"/>
                </a:solidFill>
                <a:latin typeface="CamingoDos Pro Cd"/>
              </a:rPr>
              <a:t>Take a moment to celebrate as you complete tasks and overcome problems</a:t>
            </a:r>
            <a:endParaRPr dirty="0"/>
          </a:p>
          <a:p>
            <a:pPr>
              <a:lnSpc>
                <a:spcPct val="100000"/>
              </a:lnSpc>
              <a:buFont typeface="Lucida Grande"/>
              <a:buChar char="–"/>
            </a:pPr>
            <a:r>
              <a:rPr lang="en-US" sz="3200" dirty="0">
                <a:solidFill>
                  <a:srgbClr val="333333"/>
                </a:solidFill>
                <a:latin typeface="CamingoDos Pro Cd"/>
              </a:rPr>
              <a:t>Switch roles often—at least every 15 minutes</a:t>
            </a:r>
            <a:endParaRPr dirty="0"/>
          </a:p>
          <a:p>
            <a:pPr algn="r">
              <a:lnSpc>
                <a:spcPct val="100000"/>
              </a:lnSpc>
            </a:pPr>
            <a:r>
              <a:rPr lang="en-US" sz="1600" i="1" dirty="0">
                <a:solidFill>
                  <a:srgbClr val="000000"/>
                </a:solidFill>
                <a:latin typeface="CamingoDos Pro Cd"/>
              </a:rPr>
              <a:t>http://</a:t>
            </a:r>
            <a:r>
              <a:rPr lang="en-US" sz="1600" i="1" dirty="0" err="1">
                <a:solidFill>
                  <a:srgbClr val="000000"/>
                </a:solidFill>
                <a:latin typeface="CamingoDos Pro Cd"/>
              </a:rPr>
              <a:t>www.wikihow.com</a:t>
            </a:r>
            <a:r>
              <a:rPr lang="en-US" sz="1600" i="1" dirty="0">
                <a:solidFill>
                  <a:srgbClr val="000000"/>
                </a:solidFill>
                <a:latin typeface="CamingoDos Pro Cd"/>
              </a:rPr>
              <a:t>/Pair-Program</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Pairing Infrastructure</a:t>
            </a:r>
            <a:endParaRPr/>
          </a:p>
        </p:txBody>
      </p:sp>
      <p:sp>
        <p:nvSpPr>
          <p:cNvPr id="264"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Monitors</a:t>
            </a:r>
            <a:endParaRPr/>
          </a:p>
        </p:txBody>
      </p:sp>
      <p:sp>
        <p:nvSpPr>
          <p:cNvPr id="266" name="TextShape 2"/>
          <p:cNvSpPr txBox="1"/>
          <p:nvPr/>
        </p:nvSpPr>
        <p:spPr>
          <a:xfrm>
            <a:off x="457200" y="1332571"/>
            <a:ext cx="8229240" cy="4173480"/>
          </a:xfrm>
          <a:prstGeom prst="rect">
            <a:avLst/>
          </a:prstGeom>
        </p:spPr>
        <p:txBody>
          <a:bodyPr/>
          <a:lstStyle/>
          <a:p>
            <a:pPr>
              <a:lnSpc>
                <a:spcPct val="100000"/>
              </a:lnSpc>
            </a:pPr>
            <a:r>
              <a:rPr lang="en-US" sz="2400" b="1">
                <a:solidFill>
                  <a:srgbClr val="333333"/>
                </a:solidFill>
                <a:latin typeface="CamingoDos Pro Cd"/>
              </a:rPr>
              <a:t>One Monitor</a:t>
            </a:r>
            <a:endParaRPr sz="2400"/>
          </a:p>
          <a:p>
            <a:pPr lvl="1">
              <a:lnSpc>
                <a:spcPct val="100000"/>
              </a:lnSpc>
              <a:buFont typeface="Arial"/>
              <a:buChar char="–"/>
            </a:pPr>
            <a:r>
              <a:rPr lang="en-US" sz="2400" dirty="0">
                <a:solidFill>
                  <a:srgbClr val="333333"/>
                </a:solidFill>
                <a:latin typeface="CamingoDos Pro Cd"/>
              </a:rPr>
              <a:t>Both Pairs are looking at the same location</a:t>
            </a:r>
            <a:endParaRPr sz="2400" dirty="0"/>
          </a:p>
          <a:p>
            <a:pPr lvl="1">
              <a:lnSpc>
                <a:spcPct val="100000"/>
              </a:lnSpc>
              <a:buFont typeface="Arial"/>
              <a:buChar char="–"/>
            </a:pPr>
            <a:r>
              <a:rPr lang="en-US" sz="2400" dirty="0">
                <a:solidFill>
                  <a:srgbClr val="333333"/>
                </a:solidFill>
                <a:latin typeface="CamingoDos Pro Cd"/>
              </a:rPr>
              <a:t>Smaller Desktop</a:t>
            </a:r>
            <a:endParaRPr sz="2400" dirty="0"/>
          </a:p>
          <a:p>
            <a:pPr>
              <a:lnSpc>
                <a:spcPct val="100000"/>
              </a:lnSpc>
            </a:pPr>
            <a:r>
              <a:rPr lang="en-US" sz="2400" b="1" dirty="0">
                <a:solidFill>
                  <a:srgbClr val="333333"/>
                </a:solidFill>
                <a:latin typeface="CamingoDos Pro Cd"/>
              </a:rPr>
              <a:t>Two Monitors – Mirrored</a:t>
            </a:r>
            <a:endParaRPr sz="2400" dirty="0"/>
          </a:p>
          <a:p>
            <a:pPr lvl="1">
              <a:lnSpc>
                <a:spcPct val="100000"/>
              </a:lnSpc>
              <a:buFont typeface="Arial"/>
              <a:buChar char="–"/>
            </a:pPr>
            <a:r>
              <a:rPr lang="en-US" sz="2400" dirty="0">
                <a:solidFill>
                  <a:srgbClr val="333333"/>
                </a:solidFill>
                <a:latin typeface="CamingoDos Pro Cd"/>
              </a:rPr>
              <a:t>Pairs not looking at the same location</a:t>
            </a:r>
            <a:endParaRPr sz="2400" dirty="0"/>
          </a:p>
          <a:p>
            <a:pPr lvl="1">
              <a:lnSpc>
                <a:spcPct val="100000"/>
              </a:lnSpc>
              <a:buFont typeface="Arial"/>
              <a:buChar char="–"/>
            </a:pPr>
            <a:r>
              <a:rPr lang="en-US" sz="2400" dirty="0">
                <a:solidFill>
                  <a:srgbClr val="333333"/>
                </a:solidFill>
                <a:latin typeface="CamingoDos Pro Cd"/>
              </a:rPr>
              <a:t>Smaller Desktop</a:t>
            </a:r>
            <a:endParaRPr sz="2400" dirty="0"/>
          </a:p>
          <a:p>
            <a:pPr lvl="1">
              <a:lnSpc>
                <a:spcPct val="100000"/>
              </a:lnSpc>
              <a:buFont typeface="Arial"/>
              <a:buChar char="–"/>
            </a:pPr>
            <a:r>
              <a:rPr lang="en-US" sz="2400" dirty="0">
                <a:solidFill>
                  <a:srgbClr val="333333"/>
                </a:solidFill>
                <a:latin typeface="CamingoDos Pro Cd"/>
              </a:rPr>
              <a:t>Conversations don’t come as easily</a:t>
            </a:r>
            <a:endParaRPr sz="2400" dirty="0"/>
          </a:p>
          <a:p>
            <a:pPr>
              <a:lnSpc>
                <a:spcPct val="100000"/>
              </a:lnSpc>
            </a:pPr>
            <a:r>
              <a:rPr lang="en-US" sz="2400" b="1" dirty="0">
                <a:solidFill>
                  <a:srgbClr val="333333"/>
                </a:solidFill>
                <a:latin typeface="CamingoDos Pro Cd"/>
              </a:rPr>
              <a:t>Two Monitors – Spanned</a:t>
            </a:r>
            <a:endParaRPr sz="2400" dirty="0"/>
          </a:p>
          <a:p>
            <a:pPr lvl="1">
              <a:lnSpc>
                <a:spcPct val="100000"/>
              </a:lnSpc>
              <a:buFont typeface="Arial"/>
              <a:buChar char="–"/>
            </a:pPr>
            <a:r>
              <a:rPr lang="en-US" sz="2400" dirty="0">
                <a:solidFill>
                  <a:srgbClr val="333333"/>
                </a:solidFill>
                <a:latin typeface="CamingoDos Pro Cd"/>
              </a:rPr>
              <a:t>Both Pairs are looking at the same location</a:t>
            </a:r>
            <a:endParaRPr sz="2400" dirty="0"/>
          </a:p>
          <a:p>
            <a:pPr lvl="1">
              <a:lnSpc>
                <a:spcPct val="100000"/>
              </a:lnSpc>
              <a:buFont typeface="Arial"/>
              <a:buChar char="–"/>
            </a:pPr>
            <a:r>
              <a:rPr lang="en-US" sz="2400" dirty="0">
                <a:solidFill>
                  <a:srgbClr val="333333"/>
                </a:solidFill>
                <a:latin typeface="CamingoDos Pro Cd"/>
              </a:rPr>
              <a:t>One Huge Desktop</a:t>
            </a:r>
            <a:endParaRPr sz="2400" dirty="0"/>
          </a:p>
          <a:p>
            <a:pPr lvl="1">
              <a:lnSpc>
                <a:spcPct val="100000"/>
              </a:lnSpc>
              <a:buFont typeface="Arial"/>
              <a:buChar char="–"/>
            </a:pPr>
            <a:r>
              <a:rPr lang="en-US" sz="2400" dirty="0">
                <a:solidFill>
                  <a:srgbClr val="333333"/>
                </a:solidFill>
                <a:latin typeface="CamingoDos Pro Cd"/>
              </a:rPr>
              <a:t>Enables more non-verbal communication</a:t>
            </a:r>
            <a:endParaRPr sz="2400" dirty="0"/>
          </a:p>
          <a:p>
            <a:pPr>
              <a:lnSpc>
                <a:spcPct val="100000"/>
              </a:lnSpc>
            </a:pPr>
            <a:endParaRPr sz="2400" dirty="0"/>
          </a:p>
          <a:p>
            <a:pPr>
              <a:lnSpc>
                <a:spcPct val="100000"/>
              </a:lnSpc>
            </a:pPr>
            <a:endParaRPr sz="2400" dirty="0"/>
          </a:p>
          <a:p>
            <a:pPr>
              <a:lnSpc>
                <a:spcPct val="100000"/>
              </a:lnSpc>
            </a:pPr>
            <a:endParaRPr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Keyboard and Mouse</a:t>
            </a:r>
            <a:endParaRPr/>
          </a:p>
        </p:txBody>
      </p:sp>
      <p:sp>
        <p:nvSpPr>
          <p:cNvPr id="268"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One Shared</a:t>
            </a:r>
            <a:endParaRPr/>
          </a:p>
          <a:p>
            <a:pPr lvl="1">
              <a:lnSpc>
                <a:spcPct val="100000"/>
              </a:lnSpc>
              <a:buFont typeface="Arial"/>
              <a:buChar char="–"/>
            </a:pPr>
            <a:r>
              <a:rPr lang="en-US" sz="2800">
                <a:solidFill>
                  <a:srgbClr val="333333"/>
                </a:solidFill>
                <a:latin typeface="CamingoDos Pro Cd"/>
              </a:rPr>
              <a:t>Encourages Communication</a:t>
            </a:r>
            <a:endParaRPr/>
          </a:p>
          <a:p>
            <a:pPr lvl="1">
              <a:lnSpc>
                <a:spcPct val="100000"/>
              </a:lnSpc>
              <a:buFont typeface="Arial"/>
              <a:buChar char="–"/>
            </a:pPr>
            <a:r>
              <a:rPr lang="en-US" sz="2800">
                <a:solidFill>
                  <a:srgbClr val="333333"/>
                </a:solidFill>
                <a:latin typeface="CamingoDos Pro Cd"/>
              </a:rPr>
              <a:t>Must either express yourself or ask for the keyboard</a:t>
            </a:r>
            <a:endParaRPr/>
          </a:p>
          <a:p>
            <a:pPr>
              <a:lnSpc>
                <a:spcPct val="100000"/>
              </a:lnSpc>
            </a:pPr>
            <a:r>
              <a:rPr lang="en-US" sz="3200" b="1">
                <a:solidFill>
                  <a:srgbClr val="333333"/>
                </a:solidFill>
                <a:latin typeface="CamingoDos Pro Cd"/>
              </a:rPr>
              <a:t>Two (One for each person)</a:t>
            </a:r>
            <a:endParaRPr/>
          </a:p>
          <a:p>
            <a:pPr lvl="1">
              <a:lnSpc>
                <a:spcPct val="100000"/>
              </a:lnSpc>
              <a:buFont typeface="Arial"/>
              <a:buChar char="–"/>
            </a:pPr>
            <a:r>
              <a:rPr lang="en-US" sz="2800">
                <a:solidFill>
                  <a:srgbClr val="333333"/>
                </a:solidFill>
                <a:latin typeface="CamingoDos Pro Cd"/>
              </a:rPr>
              <a:t>Faster to take control</a:t>
            </a:r>
            <a:endParaRPr/>
          </a:p>
          <a:p>
            <a:pPr lvl="1">
              <a:lnSpc>
                <a:spcPct val="100000"/>
              </a:lnSpc>
              <a:buFont typeface="Arial"/>
              <a:buChar char="–"/>
            </a:pPr>
            <a:r>
              <a:rPr lang="en-US" sz="2800">
                <a:solidFill>
                  <a:srgbClr val="333333"/>
                </a:solidFill>
                <a:latin typeface="CamingoDos Pro Cd"/>
              </a:rPr>
              <a:t>Less physical movement</a:t>
            </a:r>
            <a:endParaRPr/>
          </a:p>
          <a:p>
            <a:pPr lvl="1">
              <a:lnSpc>
                <a:spcPct val="100000"/>
              </a:lnSpc>
              <a:buFont typeface="Arial"/>
              <a:buChar char="–"/>
            </a:pPr>
            <a:r>
              <a:rPr lang="en-US" sz="2800">
                <a:solidFill>
                  <a:srgbClr val="333333"/>
                </a:solidFill>
                <a:latin typeface="CamingoDos Pro Cd"/>
              </a:rPr>
              <a:t>Less germ spreading!</a:t>
            </a:r>
            <a:endParaRPr/>
          </a:p>
          <a:p>
            <a:pPr>
              <a:lnSpc>
                <a:spcPct val="100000"/>
              </a:lnSpc>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Agenda</a:t>
            </a:r>
            <a:endParaRPr/>
          </a:p>
        </p:txBody>
      </p:sp>
      <p:sp>
        <p:nvSpPr>
          <p:cNvPr id="164" name="TextShape 2"/>
          <p:cNvSpPr txBox="1"/>
          <p:nvPr/>
        </p:nvSpPr>
        <p:spPr>
          <a:xfrm>
            <a:off x="457200" y="1399480"/>
            <a:ext cx="8229240" cy="4173480"/>
          </a:xfrm>
          <a:prstGeom prst="rect">
            <a:avLst/>
          </a:prstGeom>
        </p:spPr>
        <p:txBody>
          <a:bodyPr/>
          <a:lstStyle/>
          <a:p>
            <a:pPr>
              <a:lnSpc>
                <a:spcPct val="100000"/>
              </a:lnSpc>
              <a:buFont typeface="Lucida Grande"/>
              <a:buChar char="–"/>
            </a:pPr>
            <a:r>
              <a:rPr lang="en-US" sz="3200" dirty="0">
                <a:solidFill>
                  <a:srgbClr val="333333"/>
                </a:solidFill>
                <a:latin typeface="CamingoDos Pro Cd"/>
              </a:rPr>
              <a:t>Introductions</a:t>
            </a:r>
            <a:endParaRPr dirty="0"/>
          </a:p>
          <a:p>
            <a:pPr>
              <a:lnSpc>
                <a:spcPct val="100000"/>
              </a:lnSpc>
              <a:buFont typeface="Lucida Grande"/>
              <a:buChar char="–"/>
            </a:pPr>
            <a:r>
              <a:rPr lang="en-US" sz="3200" dirty="0">
                <a:solidFill>
                  <a:srgbClr val="333333"/>
                </a:solidFill>
                <a:latin typeface="CamingoDos Pro Cd"/>
              </a:rPr>
              <a:t>Pair Programming</a:t>
            </a:r>
            <a:endParaRPr dirty="0"/>
          </a:p>
          <a:p>
            <a:pPr>
              <a:lnSpc>
                <a:spcPct val="100000"/>
              </a:lnSpc>
              <a:buFont typeface="Lucida Grande"/>
              <a:buChar char="–"/>
            </a:pPr>
            <a:r>
              <a:rPr lang="en-US" sz="3200" dirty="0">
                <a:solidFill>
                  <a:srgbClr val="333333"/>
                </a:solidFill>
                <a:latin typeface="CamingoDos Pro Cd"/>
              </a:rPr>
              <a:t>Test-Driven Development</a:t>
            </a:r>
            <a:endParaRPr dirty="0"/>
          </a:p>
          <a:p>
            <a:pPr>
              <a:lnSpc>
                <a:spcPct val="100000"/>
              </a:lnSpc>
              <a:buFont typeface="Lucida Grande"/>
              <a:buChar char="–"/>
            </a:pPr>
            <a:r>
              <a:rPr lang="en-US" sz="3200" dirty="0">
                <a:solidFill>
                  <a:srgbClr val="333333"/>
                </a:solidFill>
                <a:latin typeface="CamingoDos Pro Cd"/>
              </a:rPr>
              <a:t>Refactoring</a:t>
            </a:r>
            <a:endParaRPr dirty="0"/>
          </a:p>
          <a:p>
            <a:pPr>
              <a:lnSpc>
                <a:spcPct val="100000"/>
              </a:lnSpc>
              <a:buFont typeface="Lucida Grande"/>
              <a:buChar char="–"/>
            </a:pPr>
            <a:r>
              <a:rPr lang="en-US" sz="3200" dirty="0">
                <a:solidFill>
                  <a:srgbClr val="333333"/>
                </a:solidFill>
                <a:latin typeface="CamingoDos Pro Cd"/>
              </a:rPr>
              <a:t>Mocking</a:t>
            </a:r>
            <a:endParaRPr dirty="0"/>
          </a:p>
          <a:p>
            <a:pPr>
              <a:lnSpc>
                <a:spcPct val="100000"/>
              </a:lnSpc>
              <a:buFont typeface="Lucida Grande"/>
              <a:buChar char="–"/>
            </a:pPr>
            <a:r>
              <a:rPr lang="en-US" sz="3200" dirty="0">
                <a:solidFill>
                  <a:srgbClr val="333333"/>
                </a:solidFill>
                <a:latin typeface="CamingoDos Pro Cd"/>
              </a:rPr>
              <a:t>BDD and functional testing</a:t>
            </a:r>
            <a:endParaRPr dirty="0"/>
          </a:p>
          <a:p>
            <a:pPr>
              <a:lnSpc>
                <a:spcPct val="100000"/>
              </a:lnSpc>
              <a:buFont typeface="Lucida Grande"/>
              <a:buChar char="–"/>
            </a:pPr>
            <a:r>
              <a:rPr lang="en-US" sz="3200" dirty="0">
                <a:solidFill>
                  <a:srgbClr val="333333"/>
                </a:solidFill>
                <a:latin typeface="CamingoDos Pro Cd"/>
              </a:rPr>
              <a:t>Continuous Integration</a:t>
            </a:r>
            <a:endParaRPr dirty="0"/>
          </a:p>
          <a:p>
            <a:pPr>
              <a:lnSpc>
                <a:spcPct val="100000"/>
              </a:lnSpc>
              <a:buFont typeface="Lucida Grande"/>
              <a:buChar char="–"/>
            </a:pPr>
            <a:r>
              <a:rPr lang="en-US" sz="3200" dirty="0">
                <a:solidFill>
                  <a:srgbClr val="333333"/>
                </a:solidFill>
                <a:latin typeface="CamingoDos Pro Cd"/>
              </a:rPr>
              <a:t>Continuous Delivery</a:t>
            </a:r>
            <a:endParaRPr dirty="0"/>
          </a:p>
          <a:p>
            <a:pPr>
              <a:lnSpc>
                <a:spcPct val="100000"/>
              </a:lnSpc>
              <a:buFont typeface="Lucida Grande"/>
              <a:buChar char="–"/>
            </a:pPr>
            <a:r>
              <a:rPr lang="en-US" sz="3200" dirty="0">
                <a:solidFill>
                  <a:srgbClr val="333333"/>
                </a:solidFill>
                <a:latin typeface="CamingoDos Pro Cd"/>
              </a:rPr>
              <a:t>Retrospective</a:t>
            </a:r>
            <a:endParaRPr dirty="0"/>
          </a:p>
          <a:p>
            <a:pPr>
              <a:lnSpc>
                <a:spcPct val="100000"/>
              </a:lnSpc>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Pair Rotation Techniques</a:t>
            </a:r>
            <a:endParaRPr/>
          </a:p>
        </p:txBody>
      </p:sp>
      <p:sp>
        <p:nvSpPr>
          <p:cNvPr id="270"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Egg Timer / Chess Clock</a:t>
            </a:r>
            <a:endParaRPr/>
          </a:p>
          <a:p>
            <a:pPr lvl="1">
              <a:lnSpc>
                <a:spcPct val="100000"/>
              </a:lnSpc>
              <a:buFont typeface="Arial"/>
              <a:buChar char="–"/>
            </a:pPr>
            <a:r>
              <a:rPr lang="en-US" sz="2800">
                <a:solidFill>
                  <a:srgbClr val="333333"/>
                </a:solidFill>
                <a:latin typeface="CamingoDos Pro Cd"/>
              </a:rPr>
              <a:t>Encourages rotation of roles within a pair</a:t>
            </a:r>
            <a:endParaRPr/>
          </a:p>
          <a:p>
            <a:pPr lvl="1">
              <a:lnSpc>
                <a:spcPct val="100000"/>
              </a:lnSpc>
              <a:buFont typeface="Arial"/>
              <a:buChar char="–"/>
            </a:pPr>
            <a:r>
              <a:rPr lang="en-US" sz="2800">
                <a:solidFill>
                  <a:srgbClr val="333333"/>
                </a:solidFill>
                <a:latin typeface="CamingoDos Pro Cd"/>
              </a:rPr>
              <a:t>Driver swapping</a:t>
            </a:r>
            <a:endParaRPr/>
          </a:p>
          <a:p>
            <a:pPr>
              <a:lnSpc>
                <a:spcPct val="100000"/>
              </a:lnSpc>
            </a:pPr>
            <a:r>
              <a:rPr lang="en-US" sz="3200" b="1">
                <a:solidFill>
                  <a:srgbClr val="333333"/>
                </a:solidFill>
                <a:latin typeface="CamingoDos Pro Cd"/>
              </a:rPr>
              <a:t>Pair Stair/Pairamid</a:t>
            </a:r>
            <a:endParaRPr/>
          </a:p>
          <a:p>
            <a:pPr lvl="1">
              <a:lnSpc>
                <a:spcPct val="100000"/>
              </a:lnSpc>
              <a:buFont typeface="Arial"/>
              <a:buChar char="–"/>
            </a:pPr>
            <a:r>
              <a:rPr lang="en-US" sz="2800">
                <a:solidFill>
                  <a:srgbClr val="333333"/>
                </a:solidFill>
                <a:latin typeface="CamingoDos Pro Cd"/>
              </a:rPr>
              <a:t>Encourages working
with everybody</a:t>
            </a:r>
            <a:endParaRPr/>
          </a:p>
          <a:p>
            <a:pPr>
              <a:lnSpc>
                <a:spcPct val="100000"/>
              </a:lnSpc>
            </a:pPr>
            <a:endParaRPr/>
          </a:p>
        </p:txBody>
      </p:sp>
      <p:graphicFrame>
        <p:nvGraphicFramePr>
          <p:cNvPr id="271" name="Table 3"/>
          <p:cNvGraphicFramePr/>
          <p:nvPr>
            <p:extLst>
              <p:ext uri="{D42A27DB-BD31-4B8C-83A1-F6EECF244321}">
                <p14:modId xmlns:p14="http://schemas.microsoft.com/office/powerpoint/2010/main" val="303611262"/>
              </p:ext>
            </p:extLst>
          </p:nvPr>
        </p:nvGraphicFramePr>
        <p:xfrm>
          <a:off x="4572000" y="2585372"/>
          <a:ext cx="4038120" cy="3858840"/>
        </p:xfrm>
        <a:graphic>
          <a:graphicData uri="http://schemas.openxmlformats.org/drawingml/2006/table">
            <a:tbl>
              <a:tblPr/>
              <a:tblGrid>
                <a:gridCol w="448560"/>
                <a:gridCol w="448560"/>
                <a:gridCol w="448560"/>
                <a:gridCol w="448560"/>
                <a:gridCol w="448560"/>
                <a:gridCol w="448560"/>
                <a:gridCol w="448560"/>
                <a:gridCol w="448560"/>
                <a:gridCol w="449640"/>
              </a:tblGrid>
              <a:tr h="428760">
                <a:tc>
                  <a:txBody>
                    <a:bodyPr/>
                    <a:lstStyle/>
                    <a:p>
                      <a:pPr>
                        <a:lnSpc>
                          <a:spcPct val="100000"/>
                        </a:lnSpc>
                      </a:pPr>
                      <a:r>
                        <a:rPr lang="en-US" b="1">
                          <a:solidFill>
                            <a:srgbClr val="000000"/>
                          </a:solidFill>
                          <a:latin typeface="Calibri"/>
                        </a:rPr>
                        <a:t>H</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428760">
                <a:tc>
                  <a:txBody>
                    <a:bodyPr/>
                    <a:lstStyle/>
                    <a:p>
                      <a:pPr>
                        <a:lnSpc>
                          <a:spcPct val="100000"/>
                        </a:lnSpc>
                      </a:pPr>
                      <a:r>
                        <a:rPr lang="en-US" b="1">
                          <a:solidFill>
                            <a:srgbClr val="000000"/>
                          </a:solidFill>
                          <a:latin typeface="Calibri"/>
                        </a:rPr>
                        <a:t>G</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pPr>
                        <a:lnSpc>
                          <a:spcPct val="100000"/>
                        </a:lnSpc>
                      </a:pPr>
                      <a:r>
                        <a:rPr lang="en-US">
                          <a:solidFill>
                            <a:srgbClr val="000000"/>
                          </a:solidFill>
                          <a:latin typeface="Calibri"/>
                        </a:rPr>
                        <a:t>1</a:t>
                      </a:r>
                      <a:endParaRPr/>
                    </a:p>
                  </a:txBody>
                  <a:tcPr/>
                </a:tc>
              </a:tr>
              <a:tr h="428760">
                <a:tc>
                  <a:txBody>
                    <a:bodyPr/>
                    <a:lstStyle/>
                    <a:p>
                      <a:pPr>
                        <a:lnSpc>
                          <a:spcPct val="100000"/>
                        </a:lnSpc>
                      </a:pPr>
                      <a:r>
                        <a:rPr lang="en-US" b="1">
                          <a:solidFill>
                            <a:srgbClr val="000000"/>
                          </a:solidFill>
                          <a:latin typeface="Calibri"/>
                        </a:rPr>
                        <a:t>F</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2</a:t>
                      </a:r>
                      <a:endParaRPr/>
                    </a:p>
                  </a:txBody>
                  <a:tcPr/>
                </a:tc>
                <a:tc>
                  <a:txBody>
                    <a:bodyPr/>
                    <a:lstStyle/>
                    <a:p>
                      <a:pPr>
                        <a:lnSpc>
                          <a:spcPct val="100000"/>
                        </a:lnSpc>
                      </a:pPr>
                      <a:r>
                        <a:rPr lang="en-US">
                          <a:solidFill>
                            <a:srgbClr val="000000"/>
                          </a:solidFill>
                          <a:latin typeface="Calibri"/>
                        </a:rPr>
                        <a:t>3</a:t>
                      </a:r>
                      <a:endParaRPr/>
                    </a:p>
                  </a:txBody>
                  <a:tcPr/>
                </a:tc>
              </a:tr>
              <a:tr h="428760">
                <a:tc>
                  <a:txBody>
                    <a:bodyPr/>
                    <a:lstStyle/>
                    <a:p>
                      <a:pPr>
                        <a:lnSpc>
                          <a:spcPct val="100000"/>
                        </a:lnSpc>
                      </a:pPr>
                      <a:r>
                        <a:rPr lang="en-US" b="1">
                          <a:solidFill>
                            <a:srgbClr val="000000"/>
                          </a:solidFill>
                          <a:latin typeface="Calibri"/>
                        </a:rPr>
                        <a:t>E</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1</a:t>
                      </a:r>
                      <a:endParaRPr/>
                    </a:p>
                  </a:txBody>
                  <a:tcPr/>
                </a:tc>
                <a:tc>
                  <a:txBody>
                    <a:bodyPr/>
                    <a:lstStyle/>
                    <a:p>
                      <a:pPr>
                        <a:lnSpc>
                          <a:spcPct val="100000"/>
                        </a:lnSpc>
                      </a:pPr>
                      <a:r>
                        <a:rPr lang="en-US">
                          <a:solidFill>
                            <a:srgbClr val="000000"/>
                          </a:solidFill>
                          <a:latin typeface="Calibri"/>
                        </a:rPr>
                        <a:t>3</a:t>
                      </a:r>
                      <a:endParaRPr/>
                    </a:p>
                  </a:txBody>
                  <a:tcPr/>
                </a:tc>
                <a:tc>
                  <a:txBody>
                    <a:bodyPr/>
                    <a:lstStyle/>
                    <a:p>
                      <a:endParaRPr lang="en-US"/>
                    </a:p>
                  </a:txBody>
                  <a:tcPr/>
                </a:tc>
              </a:tr>
              <a:tr h="428760">
                <a:tc>
                  <a:txBody>
                    <a:bodyPr/>
                    <a:lstStyle/>
                    <a:p>
                      <a:pPr>
                        <a:lnSpc>
                          <a:spcPct val="100000"/>
                        </a:lnSpc>
                      </a:pPr>
                      <a:r>
                        <a:rPr lang="en-US" b="1">
                          <a:solidFill>
                            <a:srgbClr val="000000"/>
                          </a:solidFill>
                          <a:latin typeface="Calibri"/>
                        </a:rPr>
                        <a:t>D</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2</a:t>
                      </a:r>
                      <a:endParaRPr/>
                    </a:p>
                  </a:txBody>
                  <a:tcPr/>
                </a:tc>
                <a:tc>
                  <a:txBody>
                    <a:bodyPr/>
                    <a:lstStyle/>
                    <a:p>
                      <a:endParaRPr lang="en-US"/>
                    </a:p>
                  </a:txBody>
                  <a:tcPr/>
                </a:tc>
                <a:tc>
                  <a:txBody>
                    <a:bodyPr/>
                    <a:lstStyle/>
                    <a:p>
                      <a:endParaRPr lang="en-US"/>
                    </a:p>
                  </a:txBody>
                  <a:tcPr/>
                </a:tc>
                <a:tc>
                  <a:txBody>
                    <a:bodyPr/>
                    <a:lstStyle/>
                    <a:p>
                      <a:endParaRPr lang="en-US"/>
                    </a:p>
                  </a:txBody>
                  <a:tcPr/>
                </a:tc>
              </a:tr>
              <a:tr h="428760">
                <a:tc>
                  <a:txBody>
                    <a:bodyPr/>
                    <a:lstStyle/>
                    <a:p>
                      <a:pPr>
                        <a:lnSpc>
                          <a:spcPct val="100000"/>
                        </a:lnSpc>
                      </a:pPr>
                      <a:r>
                        <a:rPr lang="en-US" b="1">
                          <a:solidFill>
                            <a:srgbClr val="000000"/>
                          </a:solidFill>
                          <a:latin typeface="Calibri"/>
                        </a:rPr>
                        <a:t>C</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1</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28760">
                <a:tc>
                  <a:txBody>
                    <a:bodyPr/>
                    <a:lstStyle/>
                    <a:p>
                      <a:pPr>
                        <a:lnSpc>
                          <a:spcPct val="100000"/>
                        </a:lnSpc>
                      </a:pPr>
                      <a:r>
                        <a:rPr lang="en-US" b="1">
                          <a:solidFill>
                            <a:srgbClr val="000000"/>
                          </a:solidFill>
                          <a:latin typeface="Calibri"/>
                        </a:rPr>
                        <a:t>B</a:t>
                      </a:r>
                      <a:endParaRPr/>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2</a:t>
                      </a:r>
                      <a:endParaRPr/>
                    </a:p>
                  </a:txBody>
                  <a:tcPr/>
                </a:tc>
                <a:tc>
                  <a:txBody>
                    <a:bodyPr/>
                    <a:lstStyle/>
                    <a:p>
                      <a:pPr>
                        <a:lnSpc>
                          <a:spcPct val="100000"/>
                        </a:lnSpc>
                      </a:pPr>
                      <a:r>
                        <a:rPr lang="en-US">
                          <a:solidFill>
                            <a:srgbClr val="000000"/>
                          </a:solidFill>
                          <a:latin typeface="Calibri"/>
                        </a:rPr>
                        <a:t>3</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28760">
                <a:tc>
                  <a:txBody>
                    <a:bodyPr/>
                    <a:lstStyle/>
                    <a:p>
                      <a:pPr>
                        <a:lnSpc>
                          <a:spcPct val="100000"/>
                        </a:lnSpc>
                      </a:pPr>
                      <a:r>
                        <a:rPr lang="en-US" b="1">
                          <a:solidFill>
                            <a:srgbClr val="000000"/>
                          </a:solidFill>
                          <a:latin typeface="Calibri"/>
                        </a:rPr>
                        <a:t>A</a:t>
                      </a:r>
                      <a:endParaRPr/>
                    </a:p>
                  </a:txBody>
                  <a:tcPr/>
                </a:tc>
                <a:tc>
                  <a:txBody>
                    <a:bodyPr/>
                    <a:lstStyle/>
                    <a:p>
                      <a:endParaRPr lang="en-US"/>
                    </a:p>
                  </a:txBody>
                  <a:tcPr/>
                </a:tc>
                <a:tc>
                  <a:txBody>
                    <a:bodyPr/>
                    <a:lstStyle/>
                    <a:p>
                      <a:pPr>
                        <a:lnSpc>
                          <a:spcPct val="100000"/>
                        </a:lnSpc>
                      </a:pPr>
                      <a:r>
                        <a:rPr lang="en-US">
                          <a:solidFill>
                            <a:srgbClr val="000000"/>
                          </a:solidFill>
                          <a:latin typeface="Calibri"/>
                        </a:rPr>
                        <a:t>1</a:t>
                      </a:r>
                      <a:endParaRPr/>
                    </a:p>
                  </a:txBody>
                  <a:tcPr/>
                </a:tc>
                <a:tc>
                  <a:txBody>
                    <a:bodyPr/>
                    <a:lstStyle/>
                    <a:p>
                      <a:pPr>
                        <a:lnSpc>
                          <a:spcPct val="100000"/>
                        </a:lnSpc>
                      </a:pPr>
                      <a:r>
                        <a:rPr lang="en-US">
                          <a:solidFill>
                            <a:srgbClr val="000000"/>
                          </a:solidFill>
                          <a:latin typeface="Calibri"/>
                        </a:rPr>
                        <a:t>3</a:t>
                      </a:r>
                      <a:endParaRPr/>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pPr>
                        <a:lnSpc>
                          <a:spcPct val="100000"/>
                        </a:lnSpc>
                      </a:pPr>
                      <a:r>
                        <a:rPr lang="en-US">
                          <a:solidFill>
                            <a:srgbClr val="000000"/>
                          </a:solidFill>
                          <a:latin typeface="Calibri"/>
                        </a:rPr>
                        <a:t>2</a:t>
                      </a:r>
                      <a:endParaRPr/>
                    </a:p>
                  </a:txBody>
                  <a:tcPr/>
                </a:tc>
              </a:tr>
              <a:tr h="428760">
                <a:tc>
                  <a:txBody>
                    <a:bodyPr/>
                    <a:lstStyle/>
                    <a:p>
                      <a:endParaRPr lang="en-US"/>
                    </a:p>
                  </a:txBody>
                  <a:tcPr/>
                </a:tc>
                <a:tc>
                  <a:txBody>
                    <a:bodyPr/>
                    <a:lstStyle/>
                    <a:p>
                      <a:pPr>
                        <a:lnSpc>
                          <a:spcPct val="100000"/>
                        </a:lnSpc>
                      </a:pPr>
                      <a:r>
                        <a:rPr lang="en-US" b="1">
                          <a:solidFill>
                            <a:srgbClr val="000000"/>
                          </a:solidFill>
                          <a:latin typeface="Calibri"/>
                        </a:rPr>
                        <a:t>A</a:t>
                      </a:r>
                      <a:endParaRPr/>
                    </a:p>
                  </a:txBody>
                  <a:tcPr/>
                </a:tc>
                <a:tc>
                  <a:txBody>
                    <a:bodyPr/>
                    <a:lstStyle/>
                    <a:p>
                      <a:pPr>
                        <a:lnSpc>
                          <a:spcPct val="100000"/>
                        </a:lnSpc>
                      </a:pPr>
                      <a:r>
                        <a:rPr lang="en-US" b="1">
                          <a:solidFill>
                            <a:srgbClr val="000000"/>
                          </a:solidFill>
                          <a:latin typeface="Calibri"/>
                        </a:rPr>
                        <a:t>B</a:t>
                      </a:r>
                      <a:endParaRPr/>
                    </a:p>
                  </a:txBody>
                  <a:tcPr/>
                </a:tc>
                <a:tc>
                  <a:txBody>
                    <a:bodyPr/>
                    <a:lstStyle/>
                    <a:p>
                      <a:pPr>
                        <a:lnSpc>
                          <a:spcPct val="100000"/>
                        </a:lnSpc>
                      </a:pPr>
                      <a:r>
                        <a:rPr lang="en-US" b="1">
                          <a:solidFill>
                            <a:srgbClr val="000000"/>
                          </a:solidFill>
                          <a:latin typeface="Calibri"/>
                        </a:rPr>
                        <a:t>C</a:t>
                      </a:r>
                      <a:endParaRPr/>
                    </a:p>
                  </a:txBody>
                  <a:tcPr/>
                </a:tc>
                <a:tc>
                  <a:txBody>
                    <a:bodyPr/>
                    <a:lstStyle/>
                    <a:p>
                      <a:pPr>
                        <a:lnSpc>
                          <a:spcPct val="100000"/>
                        </a:lnSpc>
                      </a:pPr>
                      <a:r>
                        <a:rPr lang="en-US" b="1">
                          <a:solidFill>
                            <a:srgbClr val="000000"/>
                          </a:solidFill>
                          <a:latin typeface="Calibri"/>
                        </a:rPr>
                        <a:t>D</a:t>
                      </a:r>
                      <a:endParaRPr/>
                    </a:p>
                  </a:txBody>
                  <a:tcPr/>
                </a:tc>
                <a:tc>
                  <a:txBody>
                    <a:bodyPr/>
                    <a:lstStyle/>
                    <a:p>
                      <a:pPr>
                        <a:lnSpc>
                          <a:spcPct val="100000"/>
                        </a:lnSpc>
                      </a:pPr>
                      <a:r>
                        <a:rPr lang="en-US" b="1" dirty="0">
                          <a:solidFill>
                            <a:srgbClr val="000000"/>
                          </a:solidFill>
                          <a:latin typeface="Calibri"/>
                        </a:rPr>
                        <a:t>E</a:t>
                      </a:r>
                      <a:endParaRPr dirty="0"/>
                    </a:p>
                  </a:txBody>
                  <a:tcPr/>
                </a:tc>
                <a:tc>
                  <a:txBody>
                    <a:bodyPr/>
                    <a:lstStyle/>
                    <a:p>
                      <a:pPr>
                        <a:lnSpc>
                          <a:spcPct val="100000"/>
                        </a:lnSpc>
                      </a:pPr>
                      <a:r>
                        <a:rPr lang="en-US" b="1">
                          <a:solidFill>
                            <a:srgbClr val="000000"/>
                          </a:solidFill>
                          <a:latin typeface="Calibri"/>
                        </a:rPr>
                        <a:t>F</a:t>
                      </a:r>
                      <a:endParaRPr/>
                    </a:p>
                  </a:txBody>
                  <a:tcPr/>
                </a:tc>
                <a:tc>
                  <a:txBody>
                    <a:bodyPr/>
                    <a:lstStyle/>
                    <a:p>
                      <a:pPr>
                        <a:lnSpc>
                          <a:spcPct val="100000"/>
                        </a:lnSpc>
                      </a:pPr>
                      <a:r>
                        <a:rPr lang="en-US" b="1">
                          <a:solidFill>
                            <a:srgbClr val="000000"/>
                          </a:solidFill>
                          <a:latin typeface="Calibri"/>
                        </a:rPr>
                        <a:t>G</a:t>
                      </a:r>
                      <a:endParaRPr/>
                    </a:p>
                  </a:txBody>
                  <a:tcPr/>
                </a:tc>
                <a:tc>
                  <a:txBody>
                    <a:bodyPr/>
                    <a:lstStyle/>
                    <a:p>
                      <a:pPr>
                        <a:lnSpc>
                          <a:spcPct val="100000"/>
                        </a:lnSpc>
                      </a:pPr>
                      <a:r>
                        <a:rPr lang="en-US" b="1" dirty="0">
                          <a:solidFill>
                            <a:srgbClr val="000000"/>
                          </a:solidFill>
                          <a:latin typeface="Calibri"/>
                        </a:rPr>
                        <a:t>H</a:t>
                      </a:r>
                      <a:endParaRPr dirty="0"/>
                    </a:p>
                  </a:txBody>
                  <a:tcPr/>
                </a:tc>
              </a:tr>
            </a:tbl>
          </a:graphicData>
        </a:graphic>
      </p:graphicFrame>
      <p:pic>
        <p:nvPicPr>
          <p:cNvPr id="272" name="Picture 5"/>
          <p:cNvPicPr/>
          <p:nvPr/>
        </p:nvPicPr>
        <p:blipFill>
          <a:blip r:embed="rId2"/>
          <a:srcRect t="527278" b="-527278"/>
          <a:stretch>
            <a:fillRect/>
          </a:stretch>
        </p:blipFill>
        <p:spPr>
          <a:xfrm>
            <a:off x="1043640" y="4122360"/>
            <a:ext cx="3203640" cy="240264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Pairing Styles</a:t>
            </a:r>
            <a:endParaRPr/>
          </a:p>
        </p:txBody>
      </p:sp>
      <p:sp>
        <p:nvSpPr>
          <p:cNvPr id="274"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Pairing Styles</a:t>
            </a:r>
            <a:endParaRPr/>
          </a:p>
        </p:txBody>
      </p:sp>
      <p:sp>
        <p:nvSpPr>
          <p:cNvPr id="276"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Driver &amp; Navigator</a:t>
            </a:r>
            <a:endParaRPr/>
          </a:p>
          <a:p>
            <a:pPr lvl="1">
              <a:lnSpc>
                <a:spcPct val="100000"/>
              </a:lnSpc>
              <a:buFont typeface="Arial"/>
              <a:buChar char="–"/>
            </a:pPr>
            <a:r>
              <a:rPr lang="en-US" sz="2800">
                <a:solidFill>
                  <a:srgbClr val="333333"/>
                </a:solidFill>
                <a:latin typeface="CamingoDos Pro Cd"/>
              </a:rPr>
              <a:t>Driver works tactically, Navigator works strategically</a:t>
            </a:r>
            <a:endParaRPr/>
          </a:p>
          <a:p>
            <a:pPr lvl="1">
              <a:lnSpc>
                <a:spcPct val="100000"/>
              </a:lnSpc>
              <a:buFont typeface="Arial"/>
              <a:buChar char="–"/>
            </a:pPr>
            <a:r>
              <a:rPr lang="en-US" sz="2800">
                <a:solidFill>
                  <a:srgbClr val="333333"/>
                </a:solidFill>
                <a:latin typeface="CamingoDos Pro Cd"/>
              </a:rPr>
              <a:t>Easiest to start with</a:t>
            </a:r>
            <a:endParaRPr/>
          </a:p>
          <a:p>
            <a:pPr lvl="1">
              <a:lnSpc>
                <a:spcPct val="100000"/>
              </a:lnSpc>
              <a:buFont typeface="Arial"/>
              <a:buChar char="–"/>
            </a:pPr>
            <a:r>
              <a:rPr lang="en-US" sz="2800">
                <a:solidFill>
                  <a:srgbClr val="333333"/>
                </a:solidFill>
                <a:latin typeface="CamingoDos Pro Cd"/>
              </a:rPr>
              <a:t>Roles should be swapped as frequently as possible</a:t>
            </a:r>
            <a:endParaRPr/>
          </a:p>
          <a:p>
            <a:pPr>
              <a:lnSpc>
                <a:spcPct val="100000"/>
              </a:lnSpc>
            </a:pPr>
            <a:endParaRPr/>
          </a:p>
          <a:p>
            <a:pPr>
              <a:lnSpc>
                <a:spcPct val="100000"/>
              </a:lnSpc>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Pairing Styles</a:t>
            </a:r>
            <a:endParaRPr/>
          </a:p>
        </p:txBody>
      </p:sp>
      <p:sp>
        <p:nvSpPr>
          <p:cNvPr id="278"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Ping-Pong</a:t>
            </a:r>
            <a:endParaRPr/>
          </a:p>
          <a:p>
            <a:pPr lvl="1">
              <a:lnSpc>
                <a:spcPct val="100000"/>
              </a:lnSpc>
              <a:buFont typeface="Arial"/>
              <a:buChar char="–"/>
            </a:pPr>
            <a:r>
              <a:rPr lang="en-US" sz="2800">
                <a:solidFill>
                  <a:srgbClr val="333333"/>
                </a:solidFill>
                <a:latin typeface="CamingoDos Pro Cd"/>
              </a:rPr>
              <a:t>'A' writes a test, 'B' makes it green.</a:t>
            </a:r>
            <a:endParaRPr/>
          </a:p>
          <a:p>
            <a:pPr lvl="1">
              <a:lnSpc>
                <a:spcPct val="100000"/>
              </a:lnSpc>
              <a:buFont typeface="Arial"/>
              <a:buChar char="–"/>
            </a:pPr>
            <a:r>
              <a:rPr lang="en-US" sz="2800">
                <a:solidFill>
                  <a:srgbClr val="333333"/>
                </a:solidFill>
                <a:latin typeface="CamingoDos Pro Cd"/>
              </a:rPr>
              <a:t>Next 'B' writes the test, 'A' makes it green</a:t>
            </a:r>
            <a:endParaRPr/>
          </a:p>
          <a:p>
            <a:pPr lvl="1">
              <a:lnSpc>
                <a:spcPct val="100000"/>
              </a:lnSpc>
              <a:buFont typeface="Arial"/>
              <a:buChar char="–"/>
            </a:pPr>
            <a:r>
              <a:rPr lang="en-US" sz="2800">
                <a:solidFill>
                  <a:srgbClr val="333333"/>
                </a:solidFill>
                <a:latin typeface="CamingoDos Pro Cd"/>
              </a:rPr>
              <a:t>A mix of Pairing and Test Driven Development (TDD)</a:t>
            </a:r>
            <a:endParaRPr/>
          </a:p>
          <a:p>
            <a:pPr>
              <a:lnSpc>
                <a:spcPct val="100000"/>
              </a:lnSpc>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Pairing Styles</a:t>
            </a:r>
            <a:endParaRPr/>
          </a:p>
        </p:txBody>
      </p:sp>
      <p:sp>
        <p:nvSpPr>
          <p:cNvPr id="280"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Ball &amp; Board</a:t>
            </a:r>
            <a:endParaRPr/>
          </a:p>
          <a:p>
            <a:pPr lvl="1">
              <a:lnSpc>
                <a:spcPct val="100000"/>
              </a:lnSpc>
              <a:buFont typeface="Arial"/>
              <a:buChar char="–"/>
            </a:pPr>
            <a:r>
              <a:rPr lang="en-US" sz="2000">
                <a:solidFill>
                  <a:srgbClr val="333333"/>
                </a:solidFill>
                <a:latin typeface="CamingoDos Pro Cd"/>
              </a:rPr>
              <a:t>Advanced pairing technique</a:t>
            </a:r>
            <a:endParaRPr/>
          </a:p>
          <a:p>
            <a:pPr lvl="1">
              <a:lnSpc>
                <a:spcPct val="100000"/>
              </a:lnSpc>
              <a:buFont typeface="Arial"/>
              <a:buChar char="–"/>
            </a:pPr>
            <a:r>
              <a:rPr lang="en-US" sz="2000">
                <a:solidFill>
                  <a:srgbClr val="333333"/>
                </a:solidFill>
                <a:latin typeface="CamingoDos Pro Cd"/>
              </a:rPr>
              <a:t>One person controls the mouse (The Ball)</a:t>
            </a:r>
            <a:endParaRPr/>
          </a:p>
          <a:p>
            <a:pPr lvl="1">
              <a:lnSpc>
                <a:spcPct val="100000"/>
              </a:lnSpc>
              <a:buFont typeface="Arial"/>
              <a:buChar char="–"/>
            </a:pPr>
            <a:r>
              <a:rPr lang="en-US" sz="2000">
                <a:solidFill>
                  <a:srgbClr val="333333"/>
                </a:solidFill>
                <a:latin typeface="CamingoDos Pro Cd"/>
              </a:rPr>
              <a:t>The other person controls the keyboard (The Board)</a:t>
            </a:r>
            <a:endParaRPr/>
          </a:p>
          <a:p>
            <a:pPr lvl="1">
              <a:lnSpc>
                <a:spcPct val="100000"/>
              </a:lnSpc>
              <a:buFont typeface="Arial"/>
              <a:buChar char="–"/>
            </a:pPr>
            <a:r>
              <a:rPr lang="en-US" sz="2000">
                <a:solidFill>
                  <a:srgbClr val="333333"/>
                </a:solidFill>
                <a:latin typeface="CamingoDos Pro Cd"/>
              </a:rPr>
              <a:t>Useful for forcing yourself to learn keyboard shortcuts</a:t>
            </a:r>
            <a:endParaRPr/>
          </a:p>
          <a:p>
            <a:pPr lvl="2">
              <a:lnSpc>
                <a:spcPct val="100000"/>
              </a:lnSpc>
              <a:buFont typeface="Arial"/>
              <a:buChar char="•"/>
            </a:pPr>
            <a:r>
              <a:rPr lang="en-US" sz="2400">
                <a:solidFill>
                  <a:srgbClr val="333333"/>
                </a:solidFill>
                <a:latin typeface="CamingoDos Pro Cd"/>
              </a:rPr>
              <a:t>You either learn them, or have to ask the Ball to do things for you</a:t>
            </a:r>
            <a:endParaRPr/>
          </a:p>
          <a:p>
            <a:pPr>
              <a:lnSpc>
                <a:spcPct val="100000"/>
              </a:lnSpc>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Pairing Demo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#9</a:t>
            </a:r>
            <a:endParaRPr/>
          </a:p>
        </p:txBody>
      </p:sp>
      <p:sp>
        <p:nvSpPr>
          <p:cNvPr id="283"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customer</a:t>
            </a:r>
            <a:endParaRPr/>
          </a:p>
          <a:p>
            <a:pPr>
              <a:lnSpc>
                <a:spcPct val="100000"/>
              </a:lnSpc>
            </a:pPr>
            <a:endParaRPr/>
          </a:p>
          <a:p>
            <a:pPr>
              <a:lnSpc>
                <a:spcPct val="100000"/>
              </a:lnSpc>
            </a:pPr>
            <a:r>
              <a:rPr lang="en-US" sz="3200">
                <a:solidFill>
                  <a:srgbClr val="333333"/>
                </a:solidFill>
                <a:latin typeface="CamingoDos Pro Cd"/>
              </a:rPr>
              <a:t>I want to see my frequent renter points for this order in the Transaction History</a:t>
            </a:r>
            <a:endParaRPr/>
          </a:p>
          <a:p>
            <a:pPr>
              <a:lnSpc>
                <a:spcPct val="100000"/>
              </a:lnSpc>
            </a:pPr>
            <a:endParaRPr/>
          </a:p>
          <a:p>
            <a:pPr>
              <a:lnSpc>
                <a:spcPct val="100000"/>
              </a:lnSpc>
            </a:pPr>
            <a:r>
              <a:rPr lang="en-US" sz="3200">
                <a:solidFill>
                  <a:srgbClr val="333333"/>
                </a:solidFill>
                <a:latin typeface="CamingoDos Pro Cd"/>
              </a:rPr>
              <a:t>So I know when I'm eligible for a free rental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Test Driven Development</a:t>
            </a:r>
            <a:endParaRPr/>
          </a:p>
        </p:txBody>
      </p:sp>
      <p:sp>
        <p:nvSpPr>
          <p:cNvPr id="285"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Test Driven Development</a:t>
            </a:r>
            <a:endParaRPr/>
          </a:p>
        </p:txBody>
      </p:sp>
      <p:sp>
        <p:nvSpPr>
          <p:cNvPr id="287" name="TextShape 2"/>
          <p:cNvSpPr txBox="1"/>
          <p:nvPr/>
        </p:nvSpPr>
        <p:spPr>
          <a:xfrm>
            <a:off x="457200" y="1370880"/>
            <a:ext cx="8229240" cy="4402800"/>
          </a:xfrm>
          <a:prstGeom prst="rect">
            <a:avLst/>
          </a:prstGeom>
        </p:spPr>
        <p:txBody>
          <a:bodyPr/>
          <a:lstStyle/>
          <a:p>
            <a:pPr>
              <a:lnSpc>
                <a:spcPct val="100000"/>
              </a:lnSpc>
            </a:pPr>
            <a:r>
              <a:rPr lang="en-US" sz="3200">
                <a:solidFill>
                  <a:srgbClr val="333333"/>
                </a:solidFill>
                <a:latin typeface="CamingoDos Pro Cd"/>
              </a:rPr>
              <a:t>Why TDD?</a:t>
            </a:r>
            <a:r>
              <a:rPr lang="en-US" sz="1000">
                <a:solidFill>
                  <a:srgbClr val="333333"/>
                </a:solidFill>
                <a:latin typeface="CamingoDos Pro Cd"/>
              </a:rPr>
              <a:t>
</a:t>
            </a:r>
            <a:endParaRPr/>
          </a:p>
          <a:p>
            <a:pPr lvl="1">
              <a:lnSpc>
                <a:spcPct val="100000"/>
              </a:lnSpc>
              <a:buFont typeface="Arial"/>
              <a:buChar char="–"/>
            </a:pPr>
            <a:r>
              <a:rPr lang="en-US" sz="2800">
                <a:solidFill>
                  <a:srgbClr val="333333"/>
                </a:solidFill>
                <a:latin typeface="CamingoDos Pro Cd"/>
              </a:rPr>
              <a:t>All your code is </a:t>
            </a:r>
            <a:r>
              <a:rPr lang="en-US" sz="2800" u="sng">
                <a:solidFill>
                  <a:srgbClr val="333333"/>
                </a:solidFill>
                <a:latin typeface="CamingoDos Pro Cd"/>
              </a:rPr>
              <a:t>testable</a:t>
            </a:r>
            <a:r>
              <a:rPr lang="en-US" sz="2800">
                <a:solidFill>
                  <a:srgbClr val="333333"/>
                </a:solidFill>
                <a:latin typeface="CamingoDos Pro Cd"/>
              </a:rPr>
              <a:t> </a:t>
            </a:r>
            <a:r>
              <a:rPr lang="en-US" sz="2800" i="1">
                <a:solidFill>
                  <a:srgbClr val="333333"/>
                </a:solidFill>
                <a:latin typeface="CamingoDos Pro Cd"/>
              </a:rPr>
              <a:t>by definition</a:t>
            </a:r>
            <a:endParaRPr/>
          </a:p>
          <a:p>
            <a:pPr lvl="1">
              <a:lnSpc>
                <a:spcPct val="100000"/>
              </a:lnSpc>
              <a:buFont typeface="Arial"/>
              <a:buChar char="–"/>
            </a:pPr>
            <a:r>
              <a:rPr lang="en-US" sz="2800">
                <a:solidFill>
                  <a:srgbClr val="333333"/>
                </a:solidFill>
                <a:latin typeface="CamingoDos Pro Cd"/>
              </a:rPr>
              <a:t>Encourages better </a:t>
            </a:r>
            <a:r>
              <a:rPr lang="en-US" sz="2800" u="sng">
                <a:solidFill>
                  <a:srgbClr val="333333"/>
                </a:solidFill>
                <a:latin typeface="CamingoDos Pro Cd"/>
              </a:rPr>
              <a:t>design</a:t>
            </a:r>
            <a:r>
              <a:rPr lang="en-US" sz="2800">
                <a:solidFill>
                  <a:srgbClr val="333333"/>
                </a:solidFill>
                <a:latin typeface="CamingoDos Pro Cd"/>
              </a:rPr>
              <a:t> by enforcing loose coupling</a:t>
            </a:r>
            <a:endParaRPr/>
          </a:p>
          <a:p>
            <a:pPr lvl="1">
              <a:lnSpc>
                <a:spcPct val="100000"/>
              </a:lnSpc>
              <a:buFont typeface="Arial"/>
              <a:buChar char="–"/>
            </a:pPr>
            <a:r>
              <a:rPr lang="en-US" sz="2800">
                <a:solidFill>
                  <a:srgbClr val="333333"/>
                </a:solidFill>
                <a:latin typeface="CamingoDos Pro Cd"/>
              </a:rPr>
              <a:t>Tests as </a:t>
            </a:r>
            <a:r>
              <a:rPr lang="en-US" sz="2800" u="sng">
                <a:solidFill>
                  <a:srgbClr val="333333"/>
                </a:solidFill>
                <a:latin typeface="CamingoDos Pro Cd"/>
              </a:rPr>
              <a:t>documentation</a:t>
            </a:r>
            <a:endParaRPr/>
          </a:p>
          <a:p>
            <a:pPr lvl="2">
              <a:lnSpc>
                <a:spcPct val="100000"/>
              </a:lnSpc>
              <a:buFont typeface="Arial"/>
              <a:buChar char="•"/>
            </a:pPr>
            <a:r>
              <a:rPr lang="en-US">
                <a:solidFill>
                  <a:srgbClr val="333333"/>
                </a:solidFill>
                <a:latin typeface="CamingoDos Pro Cd"/>
              </a:rPr>
              <a:t>Clear examples of how to use APIs</a:t>
            </a:r>
            <a:endParaRPr/>
          </a:p>
          <a:p>
            <a:pPr lvl="2">
              <a:lnSpc>
                <a:spcPct val="100000"/>
              </a:lnSpc>
              <a:buFont typeface="Arial"/>
              <a:buChar char="•"/>
            </a:pPr>
            <a:r>
              <a:rPr lang="en-US">
                <a:solidFill>
                  <a:srgbClr val="333333"/>
                </a:solidFill>
                <a:latin typeface="CamingoDos Pro Cd"/>
              </a:rPr>
              <a:t>Provably correct documentation</a:t>
            </a:r>
            <a:endParaRPr/>
          </a:p>
          <a:p>
            <a:pPr lvl="1">
              <a:lnSpc>
                <a:spcPct val="100000"/>
              </a:lnSpc>
              <a:buFont typeface="Arial"/>
              <a:buChar char="–"/>
            </a:pPr>
            <a:r>
              <a:rPr lang="en-US" sz="2800">
                <a:solidFill>
                  <a:srgbClr val="333333"/>
                </a:solidFill>
                <a:latin typeface="CamingoDos Pro Cd"/>
              </a:rPr>
              <a:t>Confidence to allow </a:t>
            </a:r>
            <a:r>
              <a:rPr lang="en-US" sz="2800" u="sng">
                <a:solidFill>
                  <a:srgbClr val="333333"/>
                </a:solidFill>
                <a:latin typeface="CamingoDos Pro Cd"/>
              </a:rPr>
              <a:t>refactoring</a:t>
            </a:r>
            <a:endParaRPr/>
          </a:p>
          <a:p>
            <a:pPr lvl="2">
              <a:lnSpc>
                <a:spcPct val="100000"/>
              </a:lnSpc>
              <a:buFont typeface="Arial"/>
              <a:buChar char="•"/>
            </a:pPr>
            <a:r>
              <a:rPr lang="en-US">
                <a:solidFill>
                  <a:srgbClr val="333333"/>
                </a:solidFill>
                <a:latin typeface="CamingoDos Pro Cd"/>
              </a:rPr>
              <a:t>Can change the underlying design without changing behavior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The 3 dimensions of TDD</a:t>
            </a:r>
            <a:endParaRPr/>
          </a:p>
        </p:txBody>
      </p:sp>
      <p:sp>
        <p:nvSpPr>
          <p:cNvPr id="289" name="CustomShape 2"/>
          <p:cNvSpPr/>
          <p:nvPr/>
        </p:nvSpPr>
        <p:spPr>
          <a:xfrm>
            <a:off x="2539800" y="2222280"/>
            <a:ext cx="4083840" cy="2755800"/>
          </a:xfrm>
          <a:prstGeom prst="triangle">
            <a:avLst>
              <a:gd name="adj" fmla="val 49277"/>
            </a:avLst>
          </a:prstGeom>
          <a:noFill/>
          <a:ln w="76320">
            <a:solidFill>
              <a:srgbClr val="558ED5"/>
            </a:solidFill>
            <a:round/>
          </a:ln>
        </p:spPr>
      </p:sp>
      <p:sp>
        <p:nvSpPr>
          <p:cNvPr id="290" name="CustomShape 3"/>
          <p:cNvSpPr/>
          <p:nvPr/>
        </p:nvSpPr>
        <p:spPr>
          <a:xfrm>
            <a:off x="3102840" y="1576080"/>
            <a:ext cx="2972520" cy="639000"/>
          </a:xfrm>
          <a:prstGeom prst="rect">
            <a:avLst/>
          </a:prstGeom>
          <a:noFill/>
          <a:ln>
            <a:noFill/>
          </a:ln>
        </p:spPr>
        <p:txBody>
          <a:bodyPr lIns="90000" tIns="45000" rIns="90000" bIns="45000"/>
          <a:lstStyle/>
          <a:p>
            <a:pPr algn="ctr">
              <a:lnSpc>
                <a:spcPct val="100000"/>
              </a:lnSpc>
            </a:pPr>
            <a:r>
              <a:rPr lang="en-US" sz="3600">
                <a:solidFill>
                  <a:srgbClr val="000000"/>
                </a:solidFill>
                <a:latin typeface="Calibri"/>
              </a:rPr>
              <a:t>Specification</a:t>
            </a:r>
            <a:endParaRPr/>
          </a:p>
        </p:txBody>
      </p:sp>
      <p:sp>
        <p:nvSpPr>
          <p:cNvPr id="291" name="CustomShape 4"/>
          <p:cNvSpPr/>
          <p:nvPr/>
        </p:nvSpPr>
        <p:spPr>
          <a:xfrm>
            <a:off x="457200" y="5000760"/>
            <a:ext cx="2972520" cy="639000"/>
          </a:xfrm>
          <a:prstGeom prst="rect">
            <a:avLst/>
          </a:prstGeom>
          <a:noFill/>
          <a:ln>
            <a:noFill/>
          </a:ln>
        </p:spPr>
        <p:txBody>
          <a:bodyPr lIns="90000" tIns="45000" rIns="90000" bIns="45000"/>
          <a:lstStyle/>
          <a:p>
            <a:pPr algn="ctr">
              <a:lnSpc>
                <a:spcPct val="100000"/>
              </a:lnSpc>
            </a:pPr>
            <a:r>
              <a:rPr lang="en-US" sz="3600">
                <a:solidFill>
                  <a:srgbClr val="000000"/>
                </a:solidFill>
                <a:latin typeface="Calibri"/>
              </a:rPr>
              <a:t>Design</a:t>
            </a:r>
            <a:endParaRPr/>
          </a:p>
        </p:txBody>
      </p:sp>
      <p:sp>
        <p:nvSpPr>
          <p:cNvPr id="292" name="CustomShape 5"/>
          <p:cNvSpPr/>
          <p:nvPr/>
        </p:nvSpPr>
        <p:spPr>
          <a:xfrm>
            <a:off x="5713920" y="5000760"/>
            <a:ext cx="2972520" cy="639000"/>
          </a:xfrm>
          <a:prstGeom prst="rect">
            <a:avLst/>
          </a:prstGeom>
          <a:noFill/>
          <a:ln>
            <a:noFill/>
          </a:ln>
        </p:spPr>
        <p:txBody>
          <a:bodyPr lIns="90000" tIns="45000" rIns="90000" bIns="45000"/>
          <a:lstStyle/>
          <a:p>
            <a:pPr algn="ctr">
              <a:lnSpc>
                <a:spcPct val="100000"/>
              </a:lnSpc>
            </a:pPr>
            <a:r>
              <a:rPr lang="en-US" sz="3600">
                <a:solidFill>
                  <a:srgbClr val="000000"/>
                </a:solidFill>
                <a:latin typeface="Calibri"/>
              </a:rPr>
              <a:t>Verification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Who are you?</a:t>
            </a:r>
            <a:endParaRPr/>
          </a:p>
        </p:txBody>
      </p:sp>
      <p:sp>
        <p:nvSpPr>
          <p:cNvPr id="166"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Who are you?</a:t>
            </a:r>
            <a:endParaRPr/>
          </a:p>
          <a:p>
            <a:pPr>
              <a:lnSpc>
                <a:spcPct val="100000"/>
              </a:lnSpc>
              <a:buFont typeface="Lucida Grande"/>
              <a:buChar char="–"/>
            </a:pPr>
            <a:r>
              <a:rPr lang="en-US" sz="3200">
                <a:solidFill>
                  <a:srgbClr val="333333"/>
                </a:solidFill>
                <a:latin typeface="CamingoDos Pro Cd"/>
              </a:rPr>
              <a:t>What do you do?</a:t>
            </a:r>
            <a:endParaRPr/>
          </a:p>
          <a:p>
            <a:pPr>
              <a:lnSpc>
                <a:spcPct val="100000"/>
              </a:lnSpc>
              <a:buFont typeface="Lucida Grande"/>
              <a:buChar char="–"/>
            </a:pPr>
            <a:r>
              <a:rPr lang="en-US" sz="3200">
                <a:solidFill>
                  <a:srgbClr val="333333"/>
                </a:solidFill>
                <a:latin typeface="CamingoDos Pro Cd"/>
              </a:rPr>
              <a:t>Why are you here?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gn="r">
              <a:lnSpc>
                <a:spcPct val="100000"/>
              </a:lnSpc>
            </a:pPr>
            <a:r>
              <a:rPr lang="en-US" sz="3200" i="1">
                <a:solidFill>
                  <a:srgbClr val="333333"/>
                </a:solidFill>
                <a:latin typeface="CamingoDos Pro Cd"/>
              </a:rPr>
              <a:t>All in 30 seconds or less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The Synergy between TDD and Design</a:t>
            </a:r>
            <a:endParaRPr/>
          </a:p>
        </p:txBody>
      </p:sp>
      <p:sp>
        <p:nvSpPr>
          <p:cNvPr id="294" name="TextShape 2"/>
          <p:cNvSpPr txBox="1"/>
          <p:nvPr/>
        </p:nvSpPr>
        <p:spPr>
          <a:xfrm>
            <a:off x="457200" y="1600200"/>
            <a:ext cx="8229240" cy="4173480"/>
          </a:xfrm>
          <a:prstGeom prst="rect">
            <a:avLst/>
          </a:prstGeom>
        </p:spPr>
        <p:txBody>
          <a:bodyPr/>
          <a:lstStyle/>
          <a:p>
            <a:pPr>
              <a:lnSpc>
                <a:spcPct val="100000"/>
              </a:lnSpc>
            </a:pPr>
            <a:r>
              <a:rPr lang="en-US" sz="3200">
                <a:solidFill>
                  <a:srgbClr val="808080"/>
                </a:solidFill>
                <a:latin typeface="CamingoDos Pro Cd"/>
              </a:rPr>
              <a:t>Michael Feathers:</a:t>
            </a:r>
            <a:endParaRPr/>
          </a:p>
          <a:p>
            <a:pPr>
              <a:lnSpc>
                <a:spcPct val="100000"/>
              </a:lnSpc>
            </a:pPr>
            <a:endParaRPr/>
          </a:p>
          <a:p>
            <a:pPr algn="ctr">
              <a:lnSpc>
                <a:spcPct val="100000"/>
              </a:lnSpc>
            </a:pPr>
            <a:r>
              <a:rPr lang="en-US" sz="3200" i="1">
                <a:solidFill>
                  <a:srgbClr val="333333"/>
                </a:solidFill>
                <a:latin typeface="CamingoDos Pro Cd"/>
              </a:rPr>
              <a:t>Writing tests is another way to look the code </a:t>
            </a:r>
            <a:endParaRPr/>
          </a:p>
          <a:p>
            <a:pPr algn="ctr">
              <a:lnSpc>
                <a:spcPct val="100000"/>
              </a:lnSpc>
            </a:pPr>
            <a:r>
              <a:rPr lang="en-US" sz="3200" i="1">
                <a:solidFill>
                  <a:srgbClr val="333333"/>
                </a:solidFill>
                <a:latin typeface="CamingoDos Pro Cd"/>
              </a:rPr>
              <a:t>and locally </a:t>
            </a:r>
            <a:r>
              <a:rPr lang="en-US" sz="3200" b="1" i="1">
                <a:solidFill>
                  <a:srgbClr val="333333"/>
                </a:solidFill>
                <a:latin typeface="CamingoDos Pro Cd"/>
              </a:rPr>
              <a:t>understand</a:t>
            </a:r>
            <a:r>
              <a:rPr lang="en-US" sz="3200" i="1">
                <a:solidFill>
                  <a:srgbClr val="333333"/>
                </a:solidFill>
                <a:latin typeface="CamingoDos Pro Cd"/>
              </a:rPr>
              <a:t> it and </a:t>
            </a:r>
            <a:r>
              <a:rPr lang="en-US" sz="3200" b="1" i="1">
                <a:solidFill>
                  <a:srgbClr val="333333"/>
                </a:solidFill>
                <a:latin typeface="CamingoDos Pro Cd"/>
              </a:rPr>
              <a:t>reuse</a:t>
            </a:r>
            <a:r>
              <a:rPr lang="en-US" sz="3200" i="1">
                <a:solidFill>
                  <a:srgbClr val="333333"/>
                </a:solidFill>
                <a:latin typeface="CamingoDos Pro Cd"/>
              </a:rPr>
              <a:t> it. 
</a:t>
            </a:r>
            <a:endParaRPr/>
          </a:p>
          <a:p>
            <a:pPr algn="ctr">
              <a:lnSpc>
                <a:spcPct val="100000"/>
              </a:lnSpc>
            </a:pPr>
            <a:r>
              <a:rPr lang="en-US" sz="3200" i="1">
                <a:solidFill>
                  <a:srgbClr val="333333"/>
                </a:solidFill>
                <a:latin typeface="CamingoDos Pro Cd"/>
              </a:rPr>
              <a:t>And</a:t>
            </a:r>
            <a:r>
              <a:rPr lang="en-US" sz="3200">
                <a:solidFill>
                  <a:srgbClr val="333333"/>
                </a:solidFill>
                <a:latin typeface="CamingoDos Pro Cd"/>
              </a:rPr>
              <a:t> </a:t>
            </a:r>
            <a:r>
              <a:rPr lang="en-US" sz="3200" i="1">
                <a:solidFill>
                  <a:srgbClr val="333333"/>
                </a:solidFill>
                <a:latin typeface="CamingoDos Pro Cd"/>
              </a:rPr>
              <a:t>that is the same goal of 
</a:t>
            </a:r>
            <a:r>
              <a:rPr lang="en-US" sz="3200" b="1" i="1">
                <a:solidFill>
                  <a:srgbClr val="333333"/>
                </a:solidFill>
                <a:latin typeface="CamingoDos Pro Cd"/>
              </a:rPr>
              <a:t>good OO design</a:t>
            </a:r>
            <a:r>
              <a:rPr lang="en-US" sz="3200" i="1">
                <a:solidFill>
                  <a:srgbClr val="333333"/>
                </a:solidFill>
                <a:latin typeface="CamingoDos Pro Cd"/>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Test Driven Development</a:t>
            </a:r>
            <a:endParaRPr/>
          </a:p>
        </p:txBody>
      </p:sp>
      <p:sp>
        <p:nvSpPr>
          <p:cNvPr id="296" name="TextShape 2"/>
          <p:cNvSpPr txBox="1"/>
          <p:nvPr/>
        </p:nvSpPr>
        <p:spPr>
          <a:xfrm>
            <a:off x="457200" y="1455236"/>
            <a:ext cx="8229240" cy="4173480"/>
          </a:xfrm>
          <a:prstGeom prst="rect">
            <a:avLst/>
          </a:prstGeom>
        </p:spPr>
        <p:txBody>
          <a:bodyPr/>
          <a:lstStyle/>
          <a:p>
            <a:pPr>
              <a:lnSpc>
                <a:spcPct val="100000"/>
              </a:lnSpc>
            </a:pPr>
            <a:r>
              <a:rPr lang="en-US" sz="3200" dirty="0">
                <a:solidFill>
                  <a:srgbClr val="333333"/>
                </a:solidFill>
                <a:latin typeface="CamingoDos Pro Cd"/>
              </a:rPr>
              <a:t>Uncle Bob Martin’s Three Laws </a:t>
            </a:r>
            <a:r>
              <a:rPr lang="en-US" sz="3200">
                <a:solidFill>
                  <a:srgbClr val="333333"/>
                </a:solidFill>
                <a:latin typeface="CamingoDos Pro Cd"/>
              </a:rPr>
              <a:t>of </a:t>
            </a:r>
            <a:r>
              <a:rPr lang="en-US" sz="3200" smtClean="0">
                <a:solidFill>
                  <a:srgbClr val="333333"/>
                </a:solidFill>
                <a:latin typeface="CamingoDos Pro Cd"/>
              </a:rPr>
              <a:t>TDD</a:t>
            </a:r>
          </a:p>
          <a:p>
            <a:pPr>
              <a:lnSpc>
                <a:spcPct val="100000"/>
              </a:lnSpc>
            </a:pPr>
            <a:endParaRPr dirty="0"/>
          </a:p>
          <a:p>
            <a:pPr lvl="1">
              <a:lnSpc>
                <a:spcPct val="100000"/>
              </a:lnSpc>
              <a:buFont typeface="Arial"/>
              <a:buAutoNum type="arabicPeriod"/>
            </a:pPr>
            <a:r>
              <a:rPr lang="en-US" sz="2800" dirty="0">
                <a:solidFill>
                  <a:srgbClr val="333333"/>
                </a:solidFill>
                <a:latin typeface="CamingoDos Pro Cd"/>
              </a:rPr>
              <a:t>You are not allowed to write any production code unless it is to make a failing unit test </a:t>
            </a:r>
            <a:r>
              <a:rPr lang="en-US" sz="2800" dirty="0" smtClean="0">
                <a:solidFill>
                  <a:srgbClr val="333333"/>
                </a:solidFill>
                <a:latin typeface="CamingoDos Pro Cd"/>
              </a:rPr>
              <a:t>pass</a:t>
            </a:r>
          </a:p>
          <a:p>
            <a:pPr lvl="1">
              <a:lnSpc>
                <a:spcPct val="100000"/>
              </a:lnSpc>
              <a:buFont typeface="Arial"/>
              <a:buAutoNum type="arabicPeriod"/>
            </a:pPr>
            <a:endParaRPr dirty="0"/>
          </a:p>
          <a:p>
            <a:pPr lvl="1">
              <a:lnSpc>
                <a:spcPct val="100000"/>
              </a:lnSpc>
              <a:buFont typeface="Arial"/>
              <a:buAutoNum type="arabicPeriod"/>
            </a:pPr>
            <a:r>
              <a:rPr lang="en-US" sz="2800" dirty="0">
                <a:solidFill>
                  <a:srgbClr val="333333"/>
                </a:solidFill>
                <a:latin typeface="CamingoDos Pro Cd"/>
              </a:rPr>
              <a:t>You are not allowed to write any more of a unit test than is sufficient to fail; and compilation failures are </a:t>
            </a:r>
            <a:r>
              <a:rPr lang="en-US" sz="2800" dirty="0" smtClean="0">
                <a:solidFill>
                  <a:srgbClr val="333333"/>
                </a:solidFill>
                <a:latin typeface="CamingoDos Pro Cd"/>
              </a:rPr>
              <a:t>failures</a:t>
            </a:r>
          </a:p>
          <a:p>
            <a:pPr lvl="1">
              <a:lnSpc>
                <a:spcPct val="100000"/>
              </a:lnSpc>
              <a:buFont typeface="Arial"/>
              <a:buAutoNum type="arabicPeriod"/>
            </a:pPr>
            <a:endParaRPr dirty="0"/>
          </a:p>
          <a:p>
            <a:pPr lvl="1">
              <a:lnSpc>
                <a:spcPct val="100000"/>
              </a:lnSpc>
              <a:buFont typeface="Arial"/>
              <a:buAutoNum type="arabicPeriod"/>
            </a:pPr>
            <a:r>
              <a:rPr lang="en-US" sz="2800" dirty="0">
                <a:solidFill>
                  <a:srgbClr val="333333"/>
                </a:solidFill>
                <a:latin typeface="CamingoDos Pro Cd"/>
              </a:rPr>
              <a:t>You are not allowed to write any more production code than is sufficient to pass the one failing unit test</a:t>
            </a:r>
            <a:endParaRPr dirty="0"/>
          </a:p>
          <a:p>
            <a:pPr>
              <a:lnSpc>
                <a:spcPct val="100000"/>
              </a:lnSpc>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TDD Cycle</a:t>
            </a:r>
            <a:endParaRPr/>
          </a:p>
        </p:txBody>
      </p:sp>
      <p:sp>
        <p:nvSpPr>
          <p:cNvPr id="298" name="TextShape 2"/>
          <p:cNvSpPr txBox="1"/>
          <p:nvPr/>
        </p:nvSpPr>
        <p:spPr>
          <a:xfrm>
            <a:off x="457200" y="1343160"/>
            <a:ext cx="8229240" cy="4933800"/>
          </a:xfrm>
          <a:prstGeom prst="rect">
            <a:avLst/>
          </a:prstGeom>
        </p:spPr>
        <p:txBody>
          <a:bodyPr/>
          <a:lstStyle/>
          <a:p>
            <a:pPr>
              <a:lnSpc>
                <a:spcPct val="100000"/>
              </a:lnSpc>
            </a:pPr>
            <a:r>
              <a:rPr lang="en-US" sz="2400" b="1">
                <a:solidFill>
                  <a:srgbClr val="FF0000"/>
                </a:solidFill>
                <a:latin typeface="CamingoDos Pro Cd"/>
              </a:rPr>
              <a:t>Red</a:t>
            </a:r>
            <a:endParaRPr sz="2400"/>
          </a:p>
          <a:p>
            <a:pPr>
              <a:lnSpc>
                <a:spcPct val="100000"/>
              </a:lnSpc>
            </a:pPr>
            <a:r>
              <a:rPr lang="en-US" sz="2400" dirty="0">
                <a:solidFill>
                  <a:srgbClr val="333333"/>
                </a:solidFill>
                <a:latin typeface="CamingoDos Pro Cd"/>
              </a:rPr>
              <a:t>The development of every new feature should start with a failing test
</a:t>
            </a:r>
            <a:endParaRPr sz="2400" dirty="0"/>
          </a:p>
          <a:p>
            <a:pPr>
              <a:lnSpc>
                <a:spcPct val="100000"/>
              </a:lnSpc>
            </a:pPr>
            <a:r>
              <a:rPr lang="en-US" sz="2400" b="1" dirty="0">
                <a:solidFill>
                  <a:srgbClr val="008000"/>
                </a:solidFill>
                <a:latin typeface="CamingoDos Pro Cd"/>
              </a:rPr>
              <a:t>Green</a:t>
            </a:r>
            <a:endParaRPr sz="2400" dirty="0"/>
          </a:p>
          <a:p>
            <a:pPr>
              <a:lnSpc>
                <a:spcPct val="100000"/>
              </a:lnSpc>
            </a:pPr>
            <a:r>
              <a:rPr lang="en-US" sz="2400" dirty="0">
                <a:solidFill>
                  <a:srgbClr val="333333"/>
                </a:solidFill>
                <a:latin typeface="CamingoDos Pro Cd"/>
              </a:rPr>
              <a:t>Enough production code should be written to make the test pass.
</a:t>
            </a:r>
            <a:endParaRPr sz="2400" dirty="0"/>
          </a:p>
          <a:p>
            <a:pPr>
              <a:lnSpc>
                <a:spcPct val="100000"/>
              </a:lnSpc>
            </a:pPr>
            <a:r>
              <a:rPr lang="en-US" sz="2400" b="1" dirty="0">
                <a:solidFill>
                  <a:srgbClr val="376092"/>
                </a:solidFill>
                <a:latin typeface="CamingoDos Pro Cd"/>
              </a:rPr>
              <a:t>Refactor</a:t>
            </a:r>
            <a:endParaRPr sz="2400" dirty="0"/>
          </a:p>
          <a:p>
            <a:pPr>
              <a:lnSpc>
                <a:spcPct val="100000"/>
              </a:lnSpc>
            </a:pPr>
            <a:r>
              <a:rPr lang="en-US" sz="2400" dirty="0">
                <a:solidFill>
                  <a:srgbClr val="333333"/>
                </a:solidFill>
                <a:latin typeface="CamingoDos Pro Cd"/>
              </a:rPr>
              <a:t>Improve the structure of the code to ease future changes and maintenance.</a:t>
            </a:r>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Basic structure of unit tests</a:t>
            </a:r>
            <a:endParaRPr/>
          </a:p>
        </p:txBody>
      </p:sp>
      <p:sp>
        <p:nvSpPr>
          <p:cNvPr id="300"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Set up</a:t>
            </a:r>
            <a:endParaRPr/>
          </a:p>
          <a:p>
            <a:pPr>
              <a:lnSpc>
                <a:spcPct val="100000"/>
              </a:lnSpc>
              <a:buFont typeface="Lucida Grande"/>
              <a:buChar char="–"/>
            </a:pPr>
            <a:r>
              <a:rPr lang="en-US" sz="3200">
                <a:solidFill>
                  <a:srgbClr val="333333"/>
                </a:solidFill>
                <a:latin typeface="CamingoDos Pro Cd"/>
              </a:rPr>
              <a:t>Execute</a:t>
            </a:r>
            <a:endParaRPr/>
          </a:p>
          <a:p>
            <a:pPr>
              <a:lnSpc>
                <a:spcPct val="100000"/>
              </a:lnSpc>
              <a:buFont typeface="Lucida Grande"/>
              <a:buChar char="–"/>
            </a:pPr>
            <a:r>
              <a:rPr lang="en-US" sz="3200">
                <a:solidFill>
                  <a:srgbClr val="333333"/>
                </a:solidFill>
                <a:latin typeface="CamingoDos Pro Cd"/>
              </a:rPr>
              <a:t>Verify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Organizing tests</a:t>
            </a:r>
            <a:endParaRPr/>
          </a:p>
        </p:txBody>
      </p:sp>
      <p:sp>
        <p:nvSpPr>
          <p:cNvPr id="302"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One test class per class</a:t>
            </a:r>
            <a:endParaRPr/>
          </a:p>
          <a:p>
            <a:pPr>
              <a:lnSpc>
                <a:spcPct val="100000"/>
              </a:lnSpc>
              <a:buFont typeface="Lucida Grande"/>
              <a:buChar char="–"/>
            </a:pPr>
            <a:r>
              <a:rPr lang="en-US" sz="3200">
                <a:solidFill>
                  <a:srgbClr val="333333"/>
                </a:solidFill>
                <a:latin typeface="CamingoDos Pro Cd"/>
              </a:rPr>
              <a:t>One test case per scenario</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Other key points</a:t>
            </a:r>
            <a:endParaRPr/>
          </a:p>
        </p:txBody>
      </p:sp>
      <p:sp>
        <p:nvSpPr>
          <p:cNvPr id="304"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Test names should express intent</a:t>
            </a:r>
            <a:endParaRPr/>
          </a:p>
          <a:p>
            <a:pPr>
              <a:lnSpc>
                <a:spcPct val="100000"/>
              </a:lnSpc>
              <a:buFont typeface="Lucida Grande"/>
              <a:buChar char="–"/>
            </a:pPr>
            <a:r>
              <a:rPr lang="en-US" sz="3200">
                <a:solidFill>
                  <a:srgbClr val="333333"/>
                </a:solidFill>
                <a:latin typeface="CamingoDos Pro Cd"/>
              </a:rPr>
              <a:t>Keep test logic out of production code
(e.g., no if(testing)… else … )</a:t>
            </a:r>
            <a:endParaRPr/>
          </a:p>
          <a:p>
            <a:pPr>
              <a:lnSpc>
                <a:spcPct val="100000"/>
              </a:lnSpc>
              <a:buFont typeface="Lucida Grande"/>
              <a:buChar char="–"/>
            </a:pPr>
            <a:r>
              <a:rPr lang="en-US" sz="3200">
                <a:solidFill>
                  <a:srgbClr val="333333"/>
                </a:solidFill>
                <a:latin typeface="CamingoDos Pro Cd"/>
              </a:rPr>
              <a:t>Ideally have only one assertion per test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Feathers’s rule of thumb, extended</a:t>
            </a:r>
            <a:endParaRPr/>
          </a:p>
        </p:txBody>
      </p:sp>
      <p:sp>
        <p:nvSpPr>
          <p:cNvPr id="306" name="TextShape 2"/>
          <p:cNvSpPr txBox="1"/>
          <p:nvPr/>
        </p:nvSpPr>
        <p:spPr>
          <a:xfrm>
            <a:off x="457200" y="1381680"/>
            <a:ext cx="8229240" cy="4392000"/>
          </a:xfrm>
          <a:prstGeom prst="rect">
            <a:avLst/>
          </a:prstGeom>
        </p:spPr>
        <p:txBody>
          <a:bodyPr/>
          <a:lstStyle/>
          <a:p>
            <a:pPr>
              <a:lnSpc>
                <a:spcPct val="100000"/>
              </a:lnSpc>
            </a:pPr>
            <a:r>
              <a:rPr lang="en-US" sz="2400" b="1" dirty="0">
                <a:solidFill>
                  <a:srgbClr val="333333"/>
                </a:solidFill>
                <a:latin typeface="CamingoDos Pro Cd"/>
              </a:rPr>
              <a:t>A test is not a unit test if</a:t>
            </a:r>
            <a:r>
              <a:rPr lang="en-US" sz="2400" dirty="0">
                <a:solidFill>
                  <a:srgbClr val="333333"/>
                </a:solidFill>
                <a:latin typeface="CamingoDos Pro Cd"/>
              </a:rPr>
              <a:t>:</a:t>
            </a:r>
            <a:endParaRPr sz="2400" dirty="0"/>
          </a:p>
          <a:p>
            <a:pPr>
              <a:lnSpc>
                <a:spcPct val="100000"/>
              </a:lnSpc>
              <a:buFont typeface="Lucida Grande"/>
              <a:buChar char="–"/>
            </a:pPr>
            <a:r>
              <a:rPr lang="en-US" sz="2400" dirty="0">
                <a:solidFill>
                  <a:srgbClr val="333333"/>
                </a:solidFill>
                <a:latin typeface="CamingoDos Pro Cd"/>
              </a:rPr>
              <a:t>It talks to the database</a:t>
            </a:r>
            <a:endParaRPr sz="2400" dirty="0"/>
          </a:p>
          <a:p>
            <a:pPr>
              <a:lnSpc>
                <a:spcPct val="100000"/>
              </a:lnSpc>
              <a:buFont typeface="Lucida Grande"/>
              <a:buChar char="–"/>
            </a:pPr>
            <a:r>
              <a:rPr lang="en-US" sz="2400" dirty="0">
                <a:solidFill>
                  <a:srgbClr val="333333"/>
                </a:solidFill>
                <a:latin typeface="CamingoDos Pro Cd"/>
              </a:rPr>
              <a:t>It communicates across the network</a:t>
            </a:r>
            <a:endParaRPr sz="2400" dirty="0"/>
          </a:p>
          <a:p>
            <a:pPr>
              <a:lnSpc>
                <a:spcPct val="100000"/>
              </a:lnSpc>
              <a:buFont typeface="Lucida Grande"/>
              <a:buChar char="–"/>
            </a:pPr>
            <a:r>
              <a:rPr lang="en-US" sz="2400" dirty="0">
                <a:solidFill>
                  <a:srgbClr val="333333"/>
                </a:solidFill>
                <a:latin typeface="CamingoDos Pro Cd"/>
              </a:rPr>
              <a:t>It touches the file system or read </a:t>
            </a:r>
            <a:r>
              <a:rPr lang="en-US" sz="2400" dirty="0" err="1">
                <a:solidFill>
                  <a:srgbClr val="333333"/>
                </a:solidFill>
                <a:latin typeface="CamingoDos Pro Cd"/>
              </a:rPr>
              <a:t>config</a:t>
            </a:r>
            <a:r>
              <a:rPr lang="en-US" sz="2400" dirty="0">
                <a:solidFill>
                  <a:srgbClr val="333333"/>
                </a:solidFill>
                <a:latin typeface="CamingoDos Pro Cd"/>
              </a:rPr>
              <a:t> info</a:t>
            </a:r>
            <a:endParaRPr sz="2400" dirty="0"/>
          </a:p>
          <a:p>
            <a:pPr>
              <a:lnSpc>
                <a:spcPct val="100000"/>
              </a:lnSpc>
              <a:buFont typeface="Lucida Grande"/>
              <a:buChar char="–"/>
            </a:pPr>
            <a:r>
              <a:rPr lang="en-US" sz="2400" dirty="0">
                <a:solidFill>
                  <a:srgbClr val="333333"/>
                </a:solidFill>
                <a:latin typeface="CamingoDos Pro Cd"/>
              </a:rPr>
              <a:t>It uses </a:t>
            </a:r>
            <a:r>
              <a:rPr lang="en-US" sz="2400" dirty="0" err="1">
                <a:solidFill>
                  <a:srgbClr val="333333"/>
                </a:solidFill>
                <a:latin typeface="CamingoDos Pro Cd"/>
              </a:rPr>
              <a:t>DateTime.now</a:t>
            </a:r>
            <a:r>
              <a:rPr lang="en-US" sz="2400" dirty="0">
                <a:solidFill>
                  <a:srgbClr val="333333"/>
                </a:solidFill>
                <a:latin typeface="CamingoDos Pro Cd"/>
              </a:rPr>
              <a:t>() or Random </a:t>
            </a:r>
            <a:endParaRPr sz="2400" dirty="0"/>
          </a:p>
          <a:p>
            <a:pPr>
              <a:lnSpc>
                <a:spcPct val="100000"/>
              </a:lnSpc>
              <a:buFont typeface="Lucida Grande"/>
              <a:buChar char="–"/>
            </a:pPr>
            <a:r>
              <a:rPr lang="en-US" sz="2400" dirty="0">
                <a:solidFill>
                  <a:srgbClr val="333333"/>
                </a:solidFill>
                <a:latin typeface="CamingoDos Pro Cd"/>
              </a:rPr>
              <a:t>It can't run at the same time as any of your other unit tests</a:t>
            </a:r>
            <a:endParaRPr sz="2400" dirty="0"/>
          </a:p>
          <a:p>
            <a:pPr>
              <a:lnSpc>
                <a:spcPct val="100000"/>
              </a:lnSpc>
              <a:buFont typeface="Lucida Grande"/>
              <a:buChar char="–"/>
            </a:pPr>
            <a:r>
              <a:rPr lang="en-US" sz="2400" dirty="0">
                <a:solidFill>
                  <a:srgbClr val="333333"/>
                </a:solidFill>
                <a:latin typeface="CamingoDos Pro Cd"/>
              </a:rPr>
              <a:t>You have to do special things to your environment (such as editing </a:t>
            </a:r>
            <a:r>
              <a:rPr lang="en-US" sz="2400" dirty="0" err="1">
                <a:solidFill>
                  <a:srgbClr val="333333"/>
                </a:solidFill>
                <a:latin typeface="CamingoDos Pro Cd"/>
              </a:rPr>
              <a:t>config</a:t>
            </a:r>
            <a:r>
              <a:rPr lang="en-US" sz="2400" dirty="0">
                <a:solidFill>
                  <a:srgbClr val="333333"/>
                </a:solidFill>
                <a:latin typeface="CamingoDos Pro Cd"/>
              </a:rPr>
              <a:t> files) to run it.</a:t>
            </a:r>
            <a:endParaRPr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#1</a:t>
            </a:r>
            <a:endParaRPr/>
          </a:p>
        </p:txBody>
      </p:sp>
      <p:sp>
        <p:nvSpPr>
          <p:cNvPr id="308"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the marketing coordinator</a:t>
            </a:r>
            <a:endParaRPr/>
          </a:p>
          <a:p>
            <a:pPr>
              <a:lnSpc>
                <a:spcPct val="100000"/>
              </a:lnSpc>
            </a:pPr>
            <a:endParaRPr/>
          </a:p>
          <a:p>
            <a:pPr>
              <a:lnSpc>
                <a:spcPct val="100000"/>
              </a:lnSpc>
            </a:pPr>
            <a:r>
              <a:rPr lang="en-US" sz="3200">
                <a:solidFill>
                  <a:srgbClr val="333333"/>
                </a:solidFill>
                <a:latin typeface="CamingoDos Pro Cd"/>
              </a:rPr>
              <a:t>I want to introduce a new pricing model for new releases giving 1 free day for week rental</a:t>
            </a:r>
            <a:endParaRPr/>
          </a:p>
          <a:p>
            <a:pPr>
              <a:lnSpc>
                <a:spcPct val="100000"/>
              </a:lnSpc>
            </a:pPr>
            <a:endParaRPr/>
          </a:p>
          <a:p>
            <a:pPr>
              <a:lnSpc>
                <a:spcPct val="100000"/>
              </a:lnSpc>
            </a:pPr>
            <a:r>
              <a:rPr lang="en-US" sz="3200">
                <a:solidFill>
                  <a:srgbClr val="333333"/>
                </a:solidFill>
                <a:latin typeface="CamingoDos Pro Cd"/>
              </a:rPr>
              <a:t>So that I can encourage longer rentals</a:t>
            </a:r>
            <a:endParaRPr/>
          </a:p>
          <a:p>
            <a:pPr>
              <a:lnSpc>
                <a:spcPct val="100000"/>
              </a:lnSpc>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#11</a:t>
            </a:r>
            <a:endParaRPr/>
          </a:p>
        </p:txBody>
      </p:sp>
      <p:sp>
        <p:nvSpPr>
          <p:cNvPr id="310"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content provider</a:t>
            </a:r>
            <a:endParaRPr/>
          </a:p>
          <a:p>
            <a:pPr>
              <a:lnSpc>
                <a:spcPct val="100000"/>
              </a:lnSpc>
            </a:pPr>
            <a:endParaRPr/>
          </a:p>
          <a:p>
            <a:pPr>
              <a:lnSpc>
                <a:spcPct val="100000"/>
              </a:lnSpc>
            </a:pPr>
            <a:r>
              <a:rPr lang="en-US" sz="3200">
                <a:solidFill>
                  <a:srgbClr val="333333"/>
                </a:solidFill>
                <a:latin typeface="CamingoDos Pro Cd"/>
              </a:rPr>
              <a:t>I want to have a promotion where every regular 3 day rental gets an extra day</a:t>
            </a:r>
            <a:endParaRPr/>
          </a:p>
          <a:p>
            <a:pPr>
              <a:lnSpc>
                <a:spcPct val="100000"/>
              </a:lnSpc>
            </a:pPr>
            <a:endParaRPr/>
          </a:p>
          <a:p>
            <a:pPr>
              <a:lnSpc>
                <a:spcPct val="100000"/>
              </a:lnSpc>
            </a:pPr>
            <a:r>
              <a:rPr lang="en-US" sz="3200">
                <a:solidFill>
                  <a:srgbClr val="333333"/>
                </a:solidFill>
                <a:latin typeface="CamingoDos Pro Cd"/>
              </a:rPr>
              <a:t>So that I can encourage longer rentals</a:t>
            </a:r>
            <a:endParaRPr/>
          </a:p>
          <a:p>
            <a:pPr>
              <a:lnSpc>
                <a:spcPct val="100000"/>
              </a:lnSpc>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Refactoring</a:t>
            </a:r>
            <a:endParaRPr/>
          </a:p>
        </p:txBody>
      </p:sp>
      <p:sp>
        <p:nvSpPr>
          <p:cNvPr id="312"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Housekeeping</a:t>
            </a:r>
            <a:endParaRPr/>
          </a:p>
        </p:txBody>
      </p:sp>
      <p:sp>
        <p:nvSpPr>
          <p:cNvPr id="168"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Take phone calls outside team room </a:t>
            </a:r>
            <a:endParaRPr/>
          </a:p>
          <a:p>
            <a:pPr>
              <a:lnSpc>
                <a:spcPct val="100000"/>
              </a:lnSpc>
              <a:buFont typeface="Lucida Grande"/>
              <a:buChar char="–"/>
            </a:pPr>
            <a:r>
              <a:rPr lang="en-US" sz="3200">
                <a:solidFill>
                  <a:srgbClr val="333333"/>
                </a:solidFill>
                <a:latin typeface="CamingoDos Pro Cd"/>
              </a:rPr>
              <a:t>Laptops down unless doing team work</a:t>
            </a:r>
            <a:endParaRPr/>
          </a:p>
          <a:p>
            <a:pPr>
              <a:lnSpc>
                <a:spcPct val="100000"/>
              </a:lnSpc>
              <a:buFont typeface="Lucida Grande"/>
              <a:buChar char="–"/>
            </a:pPr>
            <a:r>
              <a:rPr lang="en-US" sz="3200">
                <a:solidFill>
                  <a:srgbClr val="333333"/>
                </a:solidFill>
                <a:latin typeface="CamingoDos Pro Cd"/>
              </a:rPr>
              <a:t>Questions as we go or in parking lot</a:t>
            </a:r>
            <a:endParaRPr/>
          </a:p>
          <a:p>
            <a:pPr>
              <a:lnSpc>
                <a:spcPct val="100000"/>
              </a:lnSpc>
              <a:buFont typeface="Lucida Grande"/>
              <a:buChar char="–"/>
            </a:pPr>
            <a:r>
              <a:rPr lang="en-US" sz="3200">
                <a:solidFill>
                  <a:srgbClr val="333333"/>
                </a:solidFill>
                <a:latin typeface="CamingoDos Pro Cd"/>
              </a:rPr>
              <a:t>Break when needed</a:t>
            </a:r>
            <a:endParaRPr/>
          </a:p>
          <a:p>
            <a:pPr>
              <a:lnSpc>
                <a:spcPct val="100000"/>
              </a:lnSpc>
              <a:buFont typeface="Lucida Grande"/>
              <a:buChar char="–"/>
            </a:pPr>
            <a:r>
              <a:rPr lang="en-US" sz="3200">
                <a:solidFill>
                  <a:srgbClr val="333333"/>
                </a:solidFill>
                <a:latin typeface="CamingoDos Pro Cd"/>
              </a:rPr>
              <a:t>Be on time</a:t>
            </a:r>
            <a:endParaRPr/>
          </a:p>
          <a:p>
            <a:pPr>
              <a:lnSpc>
                <a:spcPct val="100000"/>
              </a:lnSpc>
              <a:buFont typeface="Lucida Grande"/>
              <a:buChar char="–"/>
            </a:pPr>
            <a:r>
              <a:rPr lang="en-US" sz="3200">
                <a:solidFill>
                  <a:srgbClr val="333333"/>
                </a:solidFill>
                <a:latin typeface="CamingoDos Pro Cd"/>
              </a:rPr>
              <a:t>Work in pairs</a:t>
            </a:r>
            <a:endParaRPr/>
          </a:p>
          <a:p>
            <a:pPr>
              <a:lnSpc>
                <a:spcPct val="100000"/>
              </a:lnSpc>
            </a:pPr>
            <a:endParaRPr/>
          </a:p>
        </p:txBody>
      </p:sp>
      <p:pic>
        <p:nvPicPr>
          <p:cNvPr id="169" name="Picture 7"/>
          <p:cNvPicPr/>
          <p:nvPr/>
        </p:nvPicPr>
        <p:blipFill>
          <a:blip r:embed="rId3"/>
          <a:stretch>
            <a:fillRect/>
          </a:stretch>
        </p:blipFill>
        <p:spPr>
          <a:xfrm>
            <a:off x="4433400" y="3505320"/>
            <a:ext cx="3987360" cy="230688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a:t>
            </a:r>
            <a:endParaRPr/>
          </a:p>
        </p:txBody>
      </p:sp>
      <p:sp>
        <p:nvSpPr>
          <p:cNvPr id="314"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What it is</a:t>
            </a:r>
            <a:endParaRPr/>
          </a:p>
          <a:p>
            <a:pPr lvl="1">
              <a:lnSpc>
                <a:spcPct val="100000"/>
              </a:lnSpc>
              <a:buFont typeface="Arial"/>
              <a:buChar char="–"/>
            </a:pPr>
            <a:r>
              <a:rPr lang="en-US" sz="2800">
                <a:solidFill>
                  <a:srgbClr val="333333"/>
                </a:solidFill>
                <a:latin typeface="CamingoDos Pro Cd"/>
              </a:rPr>
              <a:t>The art of improving software readability and design of existing code without changing behavior</a:t>
            </a:r>
            <a:endParaRPr/>
          </a:p>
          <a:p>
            <a:pPr lvl="1">
              <a:lnSpc>
                <a:spcPct val="100000"/>
              </a:lnSpc>
              <a:buFont typeface="Arial"/>
              <a:buChar char="–"/>
            </a:pPr>
            <a:r>
              <a:rPr lang="en-US" sz="2800">
                <a:solidFill>
                  <a:srgbClr val="333333"/>
                </a:solidFill>
                <a:latin typeface="CamingoDos Pro Cd"/>
              </a:rPr>
              <a:t>A series of </a:t>
            </a:r>
            <a:r>
              <a:rPr lang="en-US" sz="2800" i="1">
                <a:solidFill>
                  <a:srgbClr val="333333"/>
                </a:solidFill>
                <a:latin typeface="CamingoDos Pro Cd"/>
              </a:rPr>
              <a:t>small</a:t>
            </a:r>
            <a:r>
              <a:rPr lang="en-US" sz="2800">
                <a:solidFill>
                  <a:srgbClr val="333333"/>
                </a:solidFill>
                <a:latin typeface="CamingoDos Pro Cd"/>
              </a:rPr>
              <a:t> steps</a:t>
            </a:r>
            <a:endParaRPr/>
          </a:p>
          <a:p>
            <a:pPr lvl="1">
              <a:lnSpc>
                <a:spcPct val="100000"/>
              </a:lnSpc>
              <a:buFont typeface="Arial"/>
              <a:buChar char="–"/>
            </a:pPr>
            <a:r>
              <a:rPr lang="en-US" sz="2800">
                <a:solidFill>
                  <a:srgbClr val="333333"/>
                </a:solidFill>
                <a:latin typeface="CamingoDos Pro Cd"/>
              </a:rPr>
              <a:t>Refactoring changes the balance point between up-front design and emergent design.</a:t>
            </a:r>
            <a:endParaRPr/>
          </a:p>
          <a:p>
            <a:pPr>
              <a:lnSpc>
                <a:spcPct val="100000"/>
              </a:lnSpc>
            </a:pPr>
            <a:r>
              <a:rPr lang="en-US" sz="3200">
                <a:solidFill>
                  <a:srgbClr val="333333"/>
                </a:solidFill>
                <a:latin typeface="CamingoDos Pro Cd"/>
              </a:rPr>
              <a:t>What it is not </a:t>
            </a:r>
            <a:endParaRPr/>
          </a:p>
          <a:p>
            <a:pPr lvl="1">
              <a:lnSpc>
                <a:spcPct val="100000"/>
              </a:lnSpc>
              <a:buFont typeface="Arial"/>
              <a:buChar char="–"/>
            </a:pPr>
            <a:r>
              <a:rPr lang="en-US" sz="2800">
                <a:solidFill>
                  <a:srgbClr val="333333"/>
                </a:solidFill>
                <a:latin typeface="CamingoDos Pro Cd"/>
              </a:rPr>
              <a:t>rewriting from scratch</a:t>
            </a:r>
            <a:endParaRPr/>
          </a:p>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Some history</a:t>
            </a:r>
            <a:endParaRPr/>
          </a:p>
        </p:txBody>
      </p:sp>
      <p:sp>
        <p:nvSpPr>
          <p:cNvPr id="316" name="TextShape 2"/>
          <p:cNvSpPr txBox="1"/>
          <p:nvPr/>
        </p:nvSpPr>
        <p:spPr>
          <a:xfrm>
            <a:off x="457200" y="1366026"/>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William </a:t>
            </a:r>
            <a:r>
              <a:rPr lang="en-US" sz="3200" dirty="0" err="1">
                <a:solidFill>
                  <a:srgbClr val="333333"/>
                </a:solidFill>
                <a:latin typeface="CamingoDos Pro Cd"/>
              </a:rPr>
              <a:t>Opdyke</a:t>
            </a:r>
            <a:r>
              <a:rPr lang="en-US" sz="3200" dirty="0">
                <a:solidFill>
                  <a:srgbClr val="333333"/>
                </a:solidFill>
                <a:latin typeface="CamingoDos Pro Cd"/>
              </a:rPr>
              <a:t> - 1992</a:t>
            </a:r>
            <a:endParaRPr dirty="0"/>
          </a:p>
          <a:p>
            <a:pPr lvl="1">
              <a:lnSpc>
                <a:spcPct val="100000"/>
              </a:lnSpc>
              <a:buFont typeface="Arial"/>
              <a:buChar char="–"/>
            </a:pPr>
            <a:r>
              <a:rPr lang="en-US" sz="2800" dirty="0">
                <a:solidFill>
                  <a:srgbClr val="333333"/>
                </a:solidFill>
                <a:latin typeface="CamingoDos Pro Cd"/>
              </a:rPr>
              <a:t>Refactoring Object-Oriented Frameworks[1], was the first in-depth study of code refactoring as a software engineering technique</a:t>
            </a:r>
            <a:endParaRPr dirty="0"/>
          </a:p>
          <a:p>
            <a:pPr lvl="1">
              <a:lnSpc>
                <a:spcPct val="100000"/>
              </a:lnSpc>
              <a:buFont typeface="Arial"/>
              <a:buChar char="–"/>
            </a:pPr>
            <a:r>
              <a:rPr lang="en-US" sz="2800" dirty="0">
                <a:solidFill>
                  <a:srgbClr val="333333"/>
                </a:solidFill>
                <a:latin typeface="CamingoDos Pro Cd"/>
              </a:rPr>
              <a:t>Problem:- It is hard to change ‘existing’ OO programs.</a:t>
            </a:r>
            <a:endParaRPr dirty="0"/>
          </a:p>
          <a:p>
            <a:pPr lvl="1">
              <a:lnSpc>
                <a:spcPct val="100000"/>
              </a:lnSpc>
              <a:buFont typeface="Arial"/>
              <a:buChar char="–"/>
            </a:pPr>
            <a:r>
              <a:rPr lang="en-US" sz="2800" dirty="0">
                <a:solidFill>
                  <a:srgbClr val="333333"/>
                </a:solidFill>
                <a:latin typeface="CamingoDos Pro Cd"/>
              </a:rPr>
              <a:t>Solution:- Can we automate ‘code </a:t>
            </a:r>
            <a:r>
              <a:rPr lang="en-US" sz="2800" dirty="0" err="1">
                <a:solidFill>
                  <a:srgbClr val="333333"/>
                </a:solidFill>
                <a:latin typeface="CamingoDos Pro Cd"/>
              </a:rPr>
              <a:t>restructiring</a:t>
            </a:r>
            <a:r>
              <a:rPr lang="en-US" sz="2800" dirty="0">
                <a:solidFill>
                  <a:srgbClr val="333333"/>
                </a:solidFill>
                <a:latin typeface="CamingoDos Pro Cd"/>
              </a:rPr>
              <a:t>’?</a:t>
            </a:r>
            <a:endParaRPr dirty="0"/>
          </a:p>
          <a:p>
            <a:pPr>
              <a:lnSpc>
                <a:spcPct val="100000"/>
              </a:lnSpc>
              <a:buFont typeface="Lucida Grande"/>
              <a:buChar char="–"/>
            </a:pPr>
            <a:r>
              <a:rPr lang="en-US" sz="3200" dirty="0">
                <a:solidFill>
                  <a:srgbClr val="333333"/>
                </a:solidFill>
                <a:latin typeface="CamingoDos Pro Cd"/>
              </a:rPr>
              <a:t>Martin Fowler</a:t>
            </a:r>
            <a:endParaRPr dirty="0"/>
          </a:p>
          <a:p>
            <a:pPr lvl="1">
              <a:lnSpc>
                <a:spcPct val="100000"/>
              </a:lnSpc>
              <a:buFont typeface="Arial"/>
              <a:buChar char="–"/>
            </a:pPr>
            <a:r>
              <a:rPr lang="en-US" sz="2800" dirty="0">
                <a:solidFill>
                  <a:srgbClr val="333333"/>
                </a:solidFill>
                <a:latin typeface="CamingoDos Pro Cd"/>
              </a:rPr>
              <a:t>The famous ‘Refactoring’ book.</a:t>
            </a:r>
            <a:endParaRPr dirty="0"/>
          </a:p>
          <a:p>
            <a:pPr lvl="1">
              <a:lnSpc>
                <a:spcPct val="100000"/>
              </a:lnSpc>
              <a:buFont typeface="Arial"/>
              <a:buChar char="–"/>
            </a:pPr>
            <a:r>
              <a:rPr lang="en-US" sz="2800" dirty="0" err="1">
                <a:solidFill>
                  <a:srgbClr val="333333"/>
                </a:solidFill>
                <a:latin typeface="CamingoDos Pro Cd"/>
              </a:rPr>
              <a:t>www.refactoring.com</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Smells</a:t>
            </a:r>
            <a:endParaRPr/>
          </a:p>
        </p:txBody>
      </p:sp>
      <p:sp>
        <p:nvSpPr>
          <p:cNvPr id="318" name="TextShape 2"/>
          <p:cNvSpPr txBox="1"/>
          <p:nvPr/>
        </p:nvSpPr>
        <p:spPr>
          <a:xfrm>
            <a:off x="457200" y="1367640"/>
            <a:ext cx="8229240" cy="4406040"/>
          </a:xfrm>
          <a:prstGeom prst="rect">
            <a:avLst/>
          </a:prstGeom>
        </p:spPr>
        <p:txBody>
          <a:bodyPr/>
          <a:lstStyle/>
          <a:p>
            <a:pPr>
              <a:lnSpc>
                <a:spcPct val="100000"/>
              </a:lnSpc>
              <a:buFont typeface="Lucida Grande"/>
              <a:buChar char="–"/>
            </a:pPr>
            <a:r>
              <a:rPr lang="en-US" sz="3200">
                <a:solidFill>
                  <a:srgbClr val="333333"/>
                </a:solidFill>
                <a:latin typeface="CamingoDos Pro Cd"/>
              </a:rPr>
              <a:t>Warning signs about potential problems in code.</a:t>
            </a:r>
            <a:endParaRPr/>
          </a:p>
          <a:p>
            <a:pPr>
              <a:lnSpc>
                <a:spcPct val="100000"/>
              </a:lnSpc>
              <a:buFont typeface="Lucida Grande"/>
              <a:buChar char="–"/>
            </a:pPr>
            <a:r>
              <a:rPr lang="en-US" sz="3200">
                <a:solidFill>
                  <a:srgbClr val="333333"/>
                </a:solidFill>
                <a:latin typeface="CamingoDos Pro Cd"/>
              </a:rPr>
              <a:t>Sample smells</a:t>
            </a:r>
            <a:endParaRPr/>
          </a:p>
          <a:p>
            <a:pPr lvl="1">
              <a:lnSpc>
                <a:spcPct val="100000"/>
              </a:lnSpc>
              <a:buFont typeface="Arial"/>
              <a:buChar char="–"/>
            </a:pPr>
            <a:r>
              <a:rPr lang="en-US" sz="2800">
                <a:solidFill>
                  <a:srgbClr val="333333"/>
                </a:solidFill>
                <a:latin typeface="CamingoDos Pro Cd"/>
              </a:rPr>
              <a:t>Unclear names of class, methods, variables, parameters</a:t>
            </a:r>
            <a:endParaRPr/>
          </a:p>
          <a:p>
            <a:pPr lvl="1">
              <a:lnSpc>
                <a:spcPct val="100000"/>
              </a:lnSpc>
              <a:buFont typeface="Arial"/>
              <a:buChar char="–"/>
            </a:pPr>
            <a:r>
              <a:rPr lang="en-US" sz="2800">
                <a:solidFill>
                  <a:srgbClr val="333333"/>
                </a:solidFill>
                <a:latin typeface="CamingoDos Pro Cd"/>
              </a:rPr>
              <a:t>Comments</a:t>
            </a:r>
            <a:endParaRPr/>
          </a:p>
          <a:p>
            <a:pPr lvl="1">
              <a:lnSpc>
                <a:spcPct val="100000"/>
              </a:lnSpc>
              <a:buFont typeface="Arial"/>
              <a:buChar char="–"/>
            </a:pPr>
            <a:r>
              <a:rPr lang="en-US" sz="2800">
                <a:solidFill>
                  <a:srgbClr val="333333"/>
                </a:solidFill>
                <a:latin typeface="CamingoDos Pro Cd"/>
              </a:rPr>
              <a:t>Long Method and large Class</a:t>
            </a:r>
            <a:endParaRPr/>
          </a:p>
          <a:p>
            <a:pPr lvl="1">
              <a:lnSpc>
                <a:spcPct val="100000"/>
              </a:lnSpc>
              <a:buFont typeface="Arial"/>
              <a:buChar char="–"/>
            </a:pPr>
            <a:r>
              <a:rPr lang="en-US" sz="2800">
                <a:solidFill>
                  <a:srgbClr val="333333"/>
                </a:solidFill>
                <a:latin typeface="CamingoDos Pro Cd"/>
              </a:rPr>
              <a:t>Nested conditionals and loops</a:t>
            </a:r>
            <a:endParaRPr/>
          </a:p>
          <a:p>
            <a:pPr lvl="1">
              <a:lnSpc>
                <a:spcPct val="100000"/>
              </a:lnSpc>
              <a:buFont typeface="Arial"/>
              <a:buChar char="–"/>
            </a:pPr>
            <a:r>
              <a:rPr lang="en-US" sz="2800">
                <a:solidFill>
                  <a:srgbClr val="333333"/>
                </a:solidFill>
                <a:latin typeface="CamingoDos Pro Cd"/>
              </a:rPr>
              <a:t>Code and Logic duplication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Cycle</a:t>
            </a:r>
            <a:endParaRPr/>
          </a:p>
        </p:txBody>
      </p:sp>
      <p:sp>
        <p:nvSpPr>
          <p:cNvPr id="320"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Start with a working program.</a:t>
            </a:r>
            <a:endParaRPr/>
          </a:p>
          <a:p>
            <a:pPr>
              <a:lnSpc>
                <a:spcPct val="100000"/>
              </a:lnSpc>
              <a:buFont typeface="Lucida Grande"/>
              <a:buChar char="–"/>
            </a:pPr>
            <a:r>
              <a:rPr lang="en-US" sz="3200">
                <a:solidFill>
                  <a:srgbClr val="333333"/>
                </a:solidFill>
                <a:latin typeface="CamingoDos Pro Cd"/>
              </a:rPr>
              <a:t>While smells remain:</a:t>
            </a:r>
            <a:endParaRPr/>
          </a:p>
          <a:p>
            <a:pPr lvl="1">
              <a:lnSpc>
                <a:spcPct val="100000"/>
              </a:lnSpc>
              <a:buFont typeface="Arial"/>
              <a:buChar char="–"/>
            </a:pPr>
            <a:r>
              <a:rPr lang="en-US" sz="2800">
                <a:solidFill>
                  <a:srgbClr val="333333"/>
                </a:solidFill>
                <a:latin typeface="CamingoDos Pro Cd"/>
              </a:rPr>
              <a:t> Choose the worst smell.</a:t>
            </a:r>
            <a:endParaRPr/>
          </a:p>
          <a:p>
            <a:pPr lvl="1">
              <a:lnSpc>
                <a:spcPct val="100000"/>
              </a:lnSpc>
              <a:buFont typeface="Arial"/>
              <a:buChar char="–"/>
            </a:pPr>
            <a:r>
              <a:rPr lang="en-US" sz="2800">
                <a:solidFill>
                  <a:srgbClr val="333333"/>
                </a:solidFill>
                <a:latin typeface="CamingoDos Pro Cd"/>
              </a:rPr>
              <a:t> Select a refactoring that will address the smell.</a:t>
            </a:r>
            <a:endParaRPr/>
          </a:p>
          <a:p>
            <a:pPr lvl="1">
              <a:lnSpc>
                <a:spcPct val="100000"/>
              </a:lnSpc>
              <a:buFont typeface="Arial"/>
              <a:buChar char="–"/>
            </a:pPr>
            <a:r>
              <a:rPr lang="en-US" sz="2800">
                <a:solidFill>
                  <a:srgbClr val="333333"/>
                </a:solidFill>
                <a:latin typeface="CamingoDos Pro Cd"/>
              </a:rPr>
              <a:t> Apply the refactoring.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Refactoring Examples</a:t>
            </a:r>
            <a:endParaRPr/>
          </a:p>
        </p:txBody>
      </p:sp>
      <p:sp>
        <p:nvSpPr>
          <p:cNvPr id="322"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24" name="TextShape 2"/>
          <p:cNvSpPr txBox="1"/>
          <p:nvPr/>
        </p:nvSpPr>
        <p:spPr>
          <a:xfrm>
            <a:off x="457200" y="1600200"/>
            <a:ext cx="8229240" cy="4173480"/>
          </a:xfrm>
          <a:prstGeom prst="rect">
            <a:avLst/>
          </a:prstGeom>
        </p:spPr>
        <p:txBody>
          <a:bodyPr/>
          <a:lstStyle/>
          <a:p>
            <a:pPr>
              <a:lnSpc>
                <a:spcPct val="100000"/>
              </a:lnSpc>
            </a:pPr>
            <a:r>
              <a:rPr lang="en-US" sz="3200" dirty="0">
                <a:solidFill>
                  <a:srgbClr val="333333"/>
                </a:solidFill>
                <a:latin typeface="CamingoDos Pro Cd"/>
              </a:rPr>
              <a:t>Rename</a:t>
            </a:r>
            <a:endParaRPr dirty="0"/>
          </a:p>
          <a:p>
            <a:pPr lvl="1">
              <a:lnSpc>
                <a:spcPct val="100000"/>
              </a:lnSpc>
              <a:buFont typeface="Arial"/>
              <a:buChar char="–"/>
            </a:pPr>
            <a:r>
              <a:rPr lang="en-US" sz="2800" dirty="0">
                <a:solidFill>
                  <a:srgbClr val="333333"/>
                </a:solidFill>
                <a:latin typeface="CamingoDos Pro Cd"/>
              </a:rPr>
              <a:t>Sometimes you come across a method or variable that doesn’t describe:</a:t>
            </a:r>
            <a:endParaRPr dirty="0"/>
          </a:p>
          <a:p>
            <a:endParaRPr dirty="0"/>
          </a:p>
          <a:p>
            <a:endParaRPr dirty="0"/>
          </a:p>
          <a:p>
            <a:pPr lvl="1">
              <a:lnSpc>
                <a:spcPct val="100000"/>
              </a:lnSpc>
              <a:buFont typeface="Arial"/>
              <a:buChar char="–"/>
            </a:pPr>
            <a:r>
              <a:rPr lang="en-US" sz="2800" dirty="0">
                <a:solidFill>
                  <a:srgbClr val="333333"/>
                </a:solidFill>
                <a:latin typeface="CamingoDos Pro Cd"/>
              </a:rPr>
              <a:t>The only way to understand it is to read more code</a:t>
            </a:r>
            <a:endParaRPr dirty="0"/>
          </a:p>
          <a:p>
            <a:pPr lvl="1">
              <a:lnSpc>
                <a:spcPct val="100000"/>
              </a:lnSpc>
              <a:buFont typeface="Arial"/>
              <a:buChar char="–"/>
            </a:pPr>
            <a:r>
              <a:rPr lang="en-US" sz="2800" dirty="0">
                <a:solidFill>
                  <a:srgbClr val="333333"/>
                </a:solidFill>
                <a:latin typeface="CamingoDos Pro Cd"/>
              </a:rPr>
              <a:t>Rename to describe what it returns</a:t>
            </a:r>
            <a:r>
              <a:rPr lang="en-US" sz="2800" dirty="0" smtClean="0">
                <a:solidFill>
                  <a:srgbClr val="333333"/>
                </a:solidFill>
                <a:latin typeface="CamingoDos Pro Cd"/>
              </a:rPr>
              <a:t>:</a:t>
            </a:r>
            <a:endParaRPr dirty="0"/>
          </a:p>
        </p:txBody>
      </p:sp>
      <p:sp>
        <p:nvSpPr>
          <p:cNvPr id="325" name="CustomShape 3"/>
          <p:cNvSpPr/>
          <p:nvPr/>
        </p:nvSpPr>
        <p:spPr>
          <a:xfrm>
            <a:off x="990720" y="3007728"/>
            <a:ext cx="7613640" cy="457560"/>
          </a:xfrm>
          <a:prstGeom prst="rect">
            <a:avLst/>
          </a:prstGeom>
          <a:solidFill>
            <a:srgbClr val="000000"/>
          </a:solidFill>
          <a:ln w="38160">
            <a:solidFill>
              <a:srgbClr val="E55725"/>
            </a:solidFill>
            <a:round/>
          </a:ln>
        </p:spPr>
        <p:txBody>
          <a:bodyPr lIns="182880" tIns="91440" rIns="182880" bIns="91440"/>
          <a:lstStyle/>
          <a:p>
            <a:pPr>
              <a:lnSpc>
                <a:spcPct val="100000"/>
              </a:lnSpc>
            </a:pPr>
            <a:r>
              <a:rPr lang="en-US">
                <a:solidFill>
                  <a:srgbClr val="FFFFFF"/>
                </a:solidFill>
                <a:latin typeface="Courier New"/>
              </a:rPr>
              <a:t>String n = participant.n()</a:t>
            </a:r>
            <a:endParaRPr/>
          </a:p>
        </p:txBody>
      </p:sp>
      <p:sp>
        <p:nvSpPr>
          <p:cNvPr id="326" name="CustomShape 4"/>
          <p:cNvSpPr/>
          <p:nvPr/>
        </p:nvSpPr>
        <p:spPr>
          <a:xfrm>
            <a:off x="990720" y="4459471"/>
            <a:ext cx="7613640" cy="45756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String name = participant.name()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28"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Commented code:</a:t>
            </a:r>
            <a:endParaRPr/>
          </a:p>
          <a:p>
            <a:pPr lvl="1">
              <a:lnSpc>
                <a:spcPct val="100000"/>
              </a:lnSpc>
              <a:buFont typeface="Arial"/>
              <a:buChar char="–"/>
            </a:pPr>
            <a:r>
              <a:rPr lang="en-US" sz="2800">
                <a:solidFill>
                  <a:srgbClr val="333333"/>
                </a:solidFill>
                <a:latin typeface="CamingoDos Pro Cd"/>
              </a:rPr>
              <a:t>Symptoms</a:t>
            </a:r>
            <a:endParaRPr/>
          </a:p>
          <a:p>
            <a:pPr lvl="1">
              <a:lnSpc>
                <a:spcPct val="100000"/>
              </a:lnSpc>
              <a:buFont typeface="Arial"/>
              <a:buChar char="–"/>
            </a:pPr>
            <a:r>
              <a:rPr lang="en-US" sz="2800">
                <a:solidFill>
                  <a:srgbClr val="333333"/>
                </a:solidFill>
                <a:latin typeface="CamingoDos Pro Cd"/>
              </a:rPr>
              <a:t>Comment symbols (// or /*) appear in the code. </a:t>
            </a:r>
            <a:endParaRPr/>
          </a:p>
          <a:p>
            <a:pPr>
              <a:lnSpc>
                <a:spcPct val="100000"/>
              </a:lnSpc>
            </a:pPr>
            <a:endParaRPr/>
          </a:p>
          <a:p>
            <a:pPr>
              <a:lnSpc>
                <a:spcPct val="100000"/>
              </a:lnSpc>
            </a:pPr>
            <a:r>
              <a:rPr lang="en-US" sz="3200">
                <a:solidFill>
                  <a:srgbClr val="333333"/>
                </a:solidFill>
                <a:latin typeface="CamingoDos Pro Cd"/>
              </a:rPr>
              <a:t>Some comments are helpful:</a:t>
            </a:r>
            <a:endParaRPr/>
          </a:p>
          <a:p>
            <a:pPr lvl="1">
              <a:lnSpc>
                <a:spcPct val="100000"/>
              </a:lnSpc>
              <a:buFont typeface="Arial"/>
              <a:buChar char="–"/>
            </a:pPr>
            <a:r>
              <a:rPr lang="en-US" sz="2800">
                <a:solidFill>
                  <a:srgbClr val="333333"/>
                </a:solidFill>
                <a:latin typeface="CamingoDos Pro Cd"/>
              </a:rPr>
              <a:t>Those that tell why something is done a particular way (or why it wasn't)</a:t>
            </a:r>
            <a:endParaRPr/>
          </a:p>
          <a:p>
            <a:pPr>
              <a:lnSpc>
                <a:spcPct val="100000"/>
              </a:lnSpc>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30" name="TextShape 2"/>
          <p:cNvSpPr txBox="1"/>
          <p:nvPr/>
        </p:nvSpPr>
        <p:spPr>
          <a:xfrm>
            <a:off x="457200" y="1600200"/>
            <a:ext cx="8229240" cy="4173480"/>
          </a:xfrm>
          <a:prstGeom prst="rect">
            <a:avLst/>
          </a:prstGeom>
        </p:spPr>
        <p:txBody>
          <a:bodyPr/>
          <a:lstStyle/>
          <a:p>
            <a:pPr>
              <a:lnSpc>
                <a:spcPct val="100000"/>
              </a:lnSpc>
            </a:pPr>
            <a:r>
              <a:rPr lang="en-US" sz="3200" dirty="0">
                <a:solidFill>
                  <a:srgbClr val="333333"/>
                </a:solidFill>
                <a:latin typeface="CamingoDos Pro Cd"/>
              </a:rPr>
              <a:t>Extract Method</a:t>
            </a:r>
            <a:endParaRPr dirty="0"/>
          </a:p>
          <a:p>
            <a:pPr lvl="1">
              <a:lnSpc>
                <a:spcPct val="100000"/>
              </a:lnSpc>
              <a:buFont typeface="Arial"/>
              <a:buChar char="–"/>
            </a:pPr>
            <a:r>
              <a:rPr lang="en-US" sz="2800" dirty="0">
                <a:solidFill>
                  <a:srgbClr val="333333"/>
                </a:solidFill>
                <a:latin typeface="CamingoDos Pro Cd"/>
              </a:rPr>
              <a:t>When a method does many things it can be difficult to </a:t>
            </a:r>
            <a:r>
              <a:rPr lang="en-US" sz="2800" dirty="0" smtClean="0">
                <a:solidFill>
                  <a:srgbClr val="333333"/>
                </a:solidFill>
                <a:latin typeface="CamingoDos Pro Cd"/>
              </a:rPr>
              <a:t>read</a:t>
            </a:r>
          </a:p>
          <a:p>
            <a:pPr lvl="1">
              <a:lnSpc>
                <a:spcPct val="100000"/>
              </a:lnSpc>
              <a:buFont typeface="Arial"/>
              <a:buChar char="–"/>
            </a:pPr>
            <a:endParaRPr dirty="0"/>
          </a:p>
          <a:p>
            <a:endParaRPr dirty="0"/>
          </a:p>
          <a:p>
            <a:endParaRPr dirty="0"/>
          </a:p>
          <a:p>
            <a:endParaRPr dirty="0"/>
          </a:p>
          <a:p>
            <a:endParaRPr dirty="0"/>
          </a:p>
          <a:p>
            <a:endParaRPr dirty="0"/>
          </a:p>
          <a:p>
            <a:endParaRPr dirty="0"/>
          </a:p>
          <a:p>
            <a:pPr lvl="1">
              <a:lnSpc>
                <a:spcPct val="100000"/>
              </a:lnSpc>
              <a:buFont typeface="Arial"/>
              <a:buChar char="–"/>
            </a:pPr>
            <a:r>
              <a:rPr lang="en-US" sz="2800" dirty="0">
                <a:solidFill>
                  <a:srgbClr val="333333"/>
                </a:solidFill>
                <a:latin typeface="CamingoDos Pro Cd"/>
              </a:rPr>
              <a:t>Comments and whitespace often exposes grouping</a:t>
            </a:r>
            <a:endParaRPr dirty="0"/>
          </a:p>
          <a:p>
            <a:endParaRPr dirty="0"/>
          </a:p>
          <a:p>
            <a:pPr>
              <a:lnSpc>
                <a:spcPct val="100000"/>
              </a:lnSpc>
            </a:pPr>
            <a:endParaRPr dirty="0"/>
          </a:p>
        </p:txBody>
      </p:sp>
      <p:sp>
        <p:nvSpPr>
          <p:cNvPr id="331" name="CustomShape 3"/>
          <p:cNvSpPr/>
          <p:nvPr/>
        </p:nvSpPr>
        <p:spPr>
          <a:xfrm>
            <a:off x="457200" y="3008160"/>
            <a:ext cx="8146800" cy="182916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public void printReceipt() {</a:t>
            </a:r>
            <a:endParaRPr/>
          </a:p>
          <a:p>
            <a:pPr>
              <a:lnSpc>
                <a:spcPct val="100000"/>
              </a:lnSpc>
            </a:pPr>
            <a:r>
              <a:rPr lang="en-US">
                <a:solidFill>
                  <a:srgbClr val="FFFFFF"/>
                </a:solidFill>
                <a:latin typeface="Courier New"/>
              </a:rPr>
              <a:t>	// Header</a:t>
            </a:r>
            <a:endParaRPr/>
          </a:p>
          <a:p>
            <a:pPr>
              <a:lnSpc>
                <a:spcPct val="100000"/>
              </a:lnSpc>
            </a:pPr>
            <a:r>
              <a:rPr lang="en-US">
                <a:solidFill>
                  <a:srgbClr val="FFFFFF"/>
                </a:solidFill>
                <a:latin typeface="Courier New"/>
              </a:rPr>
              <a:t>	print(“Receipt Header”)</a:t>
            </a:r>
            <a:endParaRPr/>
          </a:p>
          <a:p>
            <a:pPr>
              <a:lnSpc>
                <a:spcPct val="100000"/>
              </a:lnSpc>
            </a:pPr>
            <a:r>
              <a:rPr lang="en-US">
                <a:solidFill>
                  <a:srgbClr val="FFFFFF"/>
                </a:solidFill>
                <a:latin typeface="Courier New"/>
              </a:rPr>
              <a:t>	// Content</a:t>
            </a:r>
            <a:endParaRPr/>
          </a:p>
          <a:p>
            <a:pPr>
              <a:lnSpc>
                <a:spcPct val="100000"/>
              </a:lnSpc>
            </a:pPr>
            <a:r>
              <a:rPr lang="en-US">
                <a:solidFill>
                  <a:srgbClr val="FFFFFF"/>
                </a:solidFill>
                <a:latin typeface="Courier New"/>
              </a:rPr>
              <a:t>	print(“…content…”)</a:t>
            </a:r>
            <a:endParaRPr/>
          </a:p>
          <a:p>
            <a:pPr>
              <a:lnSpc>
                <a:spcPct val="100000"/>
              </a:lnSpc>
            </a:pPr>
            <a:r>
              <a:rPr lang="en-US">
                <a:solidFill>
                  <a:srgbClr val="FFFFFF"/>
                </a:solidFill>
                <a:latin typeface="Courier New"/>
              </a:rPr>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33"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Extract Method</a:t>
            </a:r>
            <a:endParaRPr/>
          </a:p>
          <a:p>
            <a:pPr lvl="1">
              <a:lnSpc>
                <a:spcPct val="100000"/>
              </a:lnSpc>
              <a:buFont typeface="Arial"/>
              <a:buChar char="–"/>
            </a:pPr>
            <a:r>
              <a:rPr lang="en-US" sz="2800">
                <a:solidFill>
                  <a:srgbClr val="333333"/>
                </a:solidFill>
                <a:latin typeface="CamingoDos Pro Cd"/>
              </a:rPr>
              <a:t>When a method does many things it can be difficult to read</a:t>
            </a:r>
            <a:endParaRPr/>
          </a:p>
          <a:p>
            <a:pPr>
              <a:lnSpc>
                <a:spcPct val="100000"/>
              </a:lnSpc>
            </a:pPr>
            <a:endParaRPr/>
          </a:p>
        </p:txBody>
      </p:sp>
      <p:sp>
        <p:nvSpPr>
          <p:cNvPr id="334" name="CustomShape 3"/>
          <p:cNvSpPr/>
          <p:nvPr/>
        </p:nvSpPr>
        <p:spPr>
          <a:xfrm>
            <a:off x="388260" y="3086605"/>
            <a:ext cx="8367120" cy="292644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public void printReceipt() {</a:t>
            </a:r>
            <a:endParaRPr/>
          </a:p>
          <a:p>
            <a:pPr>
              <a:lnSpc>
                <a:spcPct val="100000"/>
              </a:lnSpc>
            </a:pPr>
            <a:r>
              <a:rPr lang="en-US">
                <a:solidFill>
                  <a:srgbClr val="FFFFFF"/>
                </a:solidFill>
                <a:latin typeface="Courier New"/>
              </a:rPr>
              <a:t>	printHeader()</a:t>
            </a:r>
            <a:endParaRPr/>
          </a:p>
          <a:p>
            <a:pPr>
              <a:lnSpc>
                <a:spcPct val="100000"/>
              </a:lnSpc>
            </a:pPr>
            <a:r>
              <a:rPr lang="en-US">
                <a:solidFill>
                  <a:srgbClr val="FFFFFF"/>
                </a:solidFill>
                <a:latin typeface="Courier New"/>
              </a:rPr>
              <a:t>	printContent()</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printHeader() {</a:t>
            </a:r>
            <a:endParaRPr/>
          </a:p>
          <a:p>
            <a:pPr>
              <a:lnSpc>
                <a:spcPct val="100000"/>
              </a:lnSpc>
            </a:pPr>
            <a:r>
              <a:rPr lang="en-US">
                <a:solidFill>
                  <a:srgbClr val="FFFFFF"/>
                </a:solidFill>
                <a:latin typeface="Courier New"/>
              </a:rPr>
              <a:t>	print(“Receipt Header”)</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printContent() {</a:t>
            </a:r>
            <a:endParaRPr/>
          </a:p>
          <a:p>
            <a:pPr>
              <a:lnSpc>
                <a:spcPct val="100000"/>
              </a:lnSpc>
            </a:pPr>
            <a:r>
              <a:rPr lang="en-US">
                <a:solidFill>
                  <a:srgbClr val="FFFFFF"/>
                </a:solidFill>
                <a:latin typeface="Courier New"/>
              </a:rPr>
              <a:t>	print(“…content…”)</a:t>
            </a:r>
            <a:endParaRPr/>
          </a:p>
          <a:p>
            <a:pPr>
              <a:lnSpc>
                <a:spcPct val="100000"/>
              </a:lnSpc>
            </a:pPr>
            <a:r>
              <a:rPr lang="en-US">
                <a:solidFill>
                  <a:srgbClr val="FFFFFF"/>
                </a:solidFill>
                <a:latin typeface="Courier New"/>
              </a:rPr>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Split Loop</a:t>
            </a:r>
            <a:endParaRPr/>
          </a:p>
        </p:txBody>
      </p:sp>
      <p:sp>
        <p:nvSpPr>
          <p:cNvPr id="336"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Split Loop</a:t>
            </a:r>
            <a:endParaRPr/>
          </a:p>
          <a:p>
            <a:pPr lvl="1">
              <a:lnSpc>
                <a:spcPct val="100000"/>
              </a:lnSpc>
              <a:buFont typeface="Arial"/>
              <a:buChar char="–"/>
            </a:pPr>
            <a:r>
              <a:rPr lang="en-US" sz="2800">
                <a:solidFill>
                  <a:srgbClr val="333333"/>
                </a:solidFill>
                <a:latin typeface="CamingoDos Pro Cd"/>
              </a:rPr>
              <a:t>Used to simplify logic that occurs in a loop</a:t>
            </a:r>
            <a:endParaRPr/>
          </a:p>
          <a:p>
            <a:pPr>
              <a:lnSpc>
                <a:spcPct val="100000"/>
              </a:lnSpc>
            </a:pPr>
            <a:endParaRPr/>
          </a:p>
        </p:txBody>
      </p:sp>
      <p:sp>
        <p:nvSpPr>
          <p:cNvPr id="337" name="CustomShape 3"/>
          <p:cNvSpPr/>
          <p:nvPr/>
        </p:nvSpPr>
        <p:spPr>
          <a:xfrm>
            <a:off x="765000" y="2772360"/>
            <a:ext cx="7613640" cy="182916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public void saveTotals(items) {</a:t>
            </a:r>
            <a:endParaRPr/>
          </a:p>
          <a:p>
            <a:pPr>
              <a:lnSpc>
                <a:spcPct val="100000"/>
              </a:lnSpc>
            </a:pPr>
            <a:r>
              <a:rPr lang="en-US">
                <a:solidFill>
                  <a:srgbClr val="FFFFFF"/>
                </a:solidFill>
                <a:latin typeface="Courier New"/>
              </a:rPr>
              <a:t>	for(item in items) {</a:t>
            </a:r>
            <a:endParaRPr/>
          </a:p>
          <a:p>
            <a:pPr>
              <a:lnSpc>
                <a:spcPct val="100000"/>
              </a:lnSpc>
            </a:pPr>
            <a:r>
              <a:rPr lang="en-US">
                <a:solidFill>
                  <a:srgbClr val="FFFFFF"/>
                </a:solidFill>
                <a:latin typeface="Courier New"/>
              </a:rPr>
              <a:t>		totalPoints += item.points</a:t>
            </a:r>
            <a:endParaRPr/>
          </a:p>
          <a:p>
            <a:pPr>
              <a:lnSpc>
                <a:spcPct val="100000"/>
              </a:lnSpc>
            </a:pPr>
            <a:r>
              <a:rPr lang="en-US">
                <a:solidFill>
                  <a:srgbClr val="FFFFFF"/>
                </a:solidFill>
                <a:latin typeface="Courier New"/>
              </a:rPr>
              <a:t>		totalCost += item.price</a:t>
            </a:r>
            <a:endParaRPr/>
          </a:p>
          <a:p>
            <a:pPr>
              <a:lnSpc>
                <a:spcPct val="100000"/>
              </a:lnSpc>
            </a:pPr>
            <a:r>
              <a:rPr lang="en-US">
                <a:solidFill>
                  <a:srgbClr val="FFFFFF"/>
                </a:solidFill>
                <a:latin typeface="Courier New"/>
              </a:rPr>
              <a:t>	}</a:t>
            </a:r>
            <a:endParaRPr/>
          </a:p>
          <a:p>
            <a:pPr>
              <a:lnSpc>
                <a:spcPct val="100000"/>
              </a:lnSpc>
            </a:pPr>
            <a:r>
              <a:rPr lang="en-US">
                <a:solidFill>
                  <a:srgbClr val="FFFFFF"/>
                </a:solidFill>
                <a:latin typeface="Courier New"/>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rot="10800000">
            <a:off x="4691520" y="1839960"/>
            <a:ext cx="2847240" cy="1138680"/>
          </a:xfrm>
          <a:prstGeom prst="rightArrow">
            <a:avLst>
              <a:gd name="adj1" fmla="val 50000"/>
              <a:gd name="adj2" fmla="val 50000"/>
            </a:avLst>
          </a:prstGeom>
          <a:gradFill>
            <a:gsLst>
              <a:gs pos="0">
                <a:srgbClr val="3E7FCC"/>
              </a:gs>
              <a:gs pos="100000">
                <a:srgbClr val="A4C1FF"/>
              </a:gs>
            </a:gsLst>
            <a:lin ang="16200000"/>
          </a:gradFill>
          <a:ln>
            <a:noFill/>
          </a:ln>
        </p:spPr>
      </p:sp>
      <p:sp>
        <p:nvSpPr>
          <p:cNvPr id="171" name="CustomShape 2"/>
          <p:cNvSpPr/>
          <p:nvPr/>
        </p:nvSpPr>
        <p:spPr>
          <a:xfrm>
            <a:off x="4920480" y="2124720"/>
            <a:ext cx="2332800" cy="569160"/>
          </a:xfrm>
          <a:prstGeom prst="rect">
            <a:avLst/>
          </a:prstGeom>
          <a:noFill/>
          <a:ln>
            <a:noFill/>
          </a:ln>
        </p:spPr>
        <p:txBody>
          <a:bodyPr lIns="0" tIns="325080" rIns="0" bIns="325080" anchor="ctr"/>
          <a:lstStyle/>
          <a:p>
            <a:pPr algn="ctr">
              <a:lnSpc>
                <a:spcPct val="90000"/>
              </a:lnSpc>
            </a:pPr>
            <a:r>
              <a:rPr lang="en-US" sz="3200">
                <a:solidFill>
                  <a:srgbClr val="000000"/>
                </a:solidFill>
                <a:latin typeface="Calibri"/>
              </a:rPr>
              <a:t>Presenting</a:t>
            </a:r>
            <a:endParaRPr/>
          </a:p>
        </p:txBody>
      </p:sp>
      <p:sp>
        <p:nvSpPr>
          <p:cNvPr id="172" name="CustomShape 3"/>
          <p:cNvSpPr/>
          <p:nvPr/>
        </p:nvSpPr>
        <p:spPr>
          <a:xfrm>
            <a:off x="1362240" y="4422600"/>
            <a:ext cx="2847240" cy="1138680"/>
          </a:xfrm>
          <a:prstGeom prst="rightArrow">
            <a:avLst>
              <a:gd name="adj1" fmla="val 50000"/>
              <a:gd name="adj2" fmla="val 50000"/>
            </a:avLst>
          </a:prstGeom>
          <a:gradFill>
            <a:gsLst>
              <a:gs pos="0">
                <a:srgbClr val="3E7FCC"/>
              </a:gs>
              <a:gs pos="100000">
                <a:srgbClr val="A4C1FF"/>
              </a:gs>
            </a:gsLst>
            <a:lin ang="16200000"/>
          </a:gradFill>
          <a:ln>
            <a:noFill/>
          </a:ln>
        </p:spPr>
      </p:sp>
      <p:sp>
        <p:nvSpPr>
          <p:cNvPr id="173" name="CustomShape 4"/>
          <p:cNvSpPr/>
          <p:nvPr/>
        </p:nvSpPr>
        <p:spPr>
          <a:xfrm>
            <a:off x="1591920" y="4707360"/>
            <a:ext cx="2332800" cy="569160"/>
          </a:xfrm>
          <a:prstGeom prst="rect">
            <a:avLst/>
          </a:prstGeom>
          <a:noFill/>
          <a:ln>
            <a:noFill/>
          </a:ln>
        </p:spPr>
        <p:txBody>
          <a:bodyPr lIns="0" tIns="325080" rIns="0" bIns="325080" anchor="ctr"/>
          <a:lstStyle/>
          <a:p>
            <a:pPr algn="ctr">
              <a:lnSpc>
                <a:spcPct val="90000"/>
              </a:lnSpc>
            </a:pPr>
            <a:r>
              <a:rPr lang="en-US" sz="3200">
                <a:solidFill>
                  <a:srgbClr val="000000"/>
                </a:solidFill>
                <a:latin typeface="Calibri"/>
              </a:rPr>
              <a:t>Coding</a:t>
            </a:r>
            <a:endParaRPr/>
          </a:p>
        </p:txBody>
      </p:sp>
      <p:sp>
        <p:nvSpPr>
          <p:cNvPr id="174" name="TextShape 5"/>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Housekeeping</a:t>
            </a:r>
            <a:endParaRPr/>
          </a:p>
        </p:txBody>
      </p:sp>
      <p:pic>
        <p:nvPicPr>
          <p:cNvPr id="175" name="Picture 6"/>
          <p:cNvPicPr/>
          <p:nvPr/>
        </p:nvPicPr>
        <p:blipFill>
          <a:blip r:embed="rId3"/>
          <a:stretch>
            <a:fillRect/>
          </a:stretch>
        </p:blipFill>
        <p:spPr>
          <a:xfrm>
            <a:off x="4348080" y="2927160"/>
            <a:ext cx="4886280" cy="3476880"/>
          </a:xfrm>
          <a:prstGeom prst="rect">
            <a:avLst/>
          </a:prstGeom>
          <a:ln>
            <a:noFill/>
          </a:ln>
        </p:spPr>
      </p:pic>
      <p:pic>
        <p:nvPicPr>
          <p:cNvPr id="176" name="Picture 7"/>
          <p:cNvPicPr/>
          <p:nvPr/>
        </p:nvPicPr>
        <p:blipFill>
          <a:blip r:embed="rId4"/>
          <a:stretch>
            <a:fillRect/>
          </a:stretch>
        </p:blipFill>
        <p:spPr>
          <a:xfrm>
            <a:off x="28440" y="949320"/>
            <a:ext cx="4342680" cy="3256920"/>
          </a:xfrm>
          <a:prstGeom prst="rect">
            <a:avLst/>
          </a:prstGeom>
          <a:ln>
            <a:noFill/>
          </a:ln>
        </p:spPr>
      </p:pic>
      <p:sp>
        <p:nvSpPr>
          <p:cNvPr id="177" name="CustomShape 6"/>
          <p:cNvSpPr/>
          <p:nvPr/>
        </p:nvSpPr>
        <p:spPr>
          <a:xfrm>
            <a:off x="242280" y="1061280"/>
            <a:ext cx="1119600" cy="683280"/>
          </a:xfrm>
          <a:prstGeom prst="rect">
            <a:avLst/>
          </a:prstGeom>
          <a:solidFill>
            <a:srgbClr val="FFFFFF"/>
          </a:solidFill>
          <a:ln>
            <a:noFill/>
          </a:ln>
        </p:spPr>
        <p:txBody>
          <a:bodyPr lIns="90000" tIns="45000" rIns="90000" bIns="45000"/>
          <a:lstStyle/>
          <a:p>
            <a:pPr>
              <a:lnSpc>
                <a:spcPct val="100000"/>
              </a:lnSpc>
            </a:pPr>
            <a:r>
              <a:rPr lang="en-US" sz="800" b="1">
                <a:solidFill>
                  <a:srgbClr val="000000"/>
                </a:solidFill>
                <a:latin typeface="Courier New"/>
              </a:rPr>
              <a:t>for(int i=0; i&lt;10; i++) {</a:t>
            </a:r>
            <a:endParaRPr/>
          </a:p>
          <a:p>
            <a:pPr>
              <a:lnSpc>
                <a:spcPct val="100000"/>
              </a:lnSpc>
            </a:pPr>
            <a:r>
              <a:rPr lang="en-US" sz="800" b="1">
                <a:solidFill>
                  <a:srgbClr val="000000"/>
                </a:solidFill>
                <a:latin typeface="Courier New"/>
              </a:rPr>
              <a:t>   System.out.println(“Hello World!”);</a:t>
            </a:r>
            <a:endParaRPr/>
          </a:p>
          <a:p>
            <a:pPr>
              <a:lnSpc>
                <a:spcPct val="100000"/>
              </a:lnSpc>
            </a:pPr>
            <a:r>
              <a:rPr lang="en-US" sz="800" b="1">
                <a:solidFill>
                  <a:srgbClr val="000000"/>
                </a:solidFill>
                <a:latin typeface="Courier New"/>
              </a:rPr>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39" name="TextShape 2"/>
          <p:cNvSpPr txBox="1"/>
          <p:nvPr/>
        </p:nvSpPr>
        <p:spPr>
          <a:xfrm>
            <a:off x="457200" y="1399482"/>
            <a:ext cx="8229240" cy="4173480"/>
          </a:xfrm>
          <a:prstGeom prst="rect">
            <a:avLst/>
          </a:prstGeom>
        </p:spPr>
        <p:txBody>
          <a:bodyPr/>
          <a:lstStyle/>
          <a:p>
            <a:pPr>
              <a:lnSpc>
                <a:spcPct val="100000"/>
              </a:lnSpc>
            </a:pPr>
            <a:r>
              <a:rPr lang="en-US" sz="3200" dirty="0">
                <a:solidFill>
                  <a:srgbClr val="333333"/>
                </a:solidFill>
                <a:latin typeface="CamingoDos Pro Cd"/>
              </a:rPr>
              <a:t>Split Loop</a:t>
            </a:r>
            <a:endParaRPr dirty="0"/>
          </a:p>
          <a:p>
            <a:pPr lvl="1">
              <a:lnSpc>
                <a:spcPct val="100000"/>
              </a:lnSpc>
              <a:buFont typeface="Arial"/>
              <a:buChar char="–"/>
            </a:pPr>
            <a:r>
              <a:rPr lang="en-US" sz="2800" dirty="0">
                <a:solidFill>
                  <a:srgbClr val="333333"/>
                </a:solidFill>
                <a:latin typeface="CamingoDos Pro Cd"/>
              </a:rPr>
              <a:t>Used to simplify logic that occurs in a </a:t>
            </a:r>
            <a:r>
              <a:rPr lang="en-US" sz="2800" dirty="0" smtClean="0">
                <a:solidFill>
                  <a:srgbClr val="333333"/>
                </a:solidFill>
                <a:latin typeface="CamingoDos Pro Cd"/>
              </a:rPr>
              <a:t>loop</a:t>
            </a:r>
          </a:p>
          <a:p>
            <a:pPr lvl="1">
              <a:lnSpc>
                <a:spcPct val="100000"/>
              </a:lnSpc>
              <a:buFont typeface="Arial"/>
              <a:buChar char="–"/>
            </a:pPr>
            <a:endParaRPr lang="en-US" sz="2800" dirty="0">
              <a:solidFill>
                <a:srgbClr val="333333"/>
              </a:solidFill>
              <a:latin typeface="CamingoDos Pro Cd"/>
            </a:endParaRPr>
          </a:p>
          <a:p>
            <a:pPr lvl="1">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endParaRPr dirty="0"/>
          </a:p>
          <a:p>
            <a:pPr lvl="1">
              <a:lnSpc>
                <a:spcPct val="100000"/>
              </a:lnSpc>
              <a:buFont typeface="Arial"/>
              <a:buChar char="–"/>
            </a:pPr>
            <a:r>
              <a:rPr lang="en-US" sz="2800" dirty="0">
                <a:solidFill>
                  <a:srgbClr val="333333"/>
                </a:solidFill>
                <a:latin typeface="CamingoDos Pro Cd"/>
              </a:rPr>
              <a:t>Now you can extract method to describe what they do</a:t>
            </a:r>
            <a:endParaRPr dirty="0"/>
          </a:p>
          <a:p>
            <a:pPr>
              <a:lnSpc>
                <a:spcPct val="100000"/>
              </a:lnSpc>
            </a:pPr>
            <a:endParaRPr dirty="0"/>
          </a:p>
        </p:txBody>
      </p:sp>
      <p:sp>
        <p:nvSpPr>
          <p:cNvPr id="340" name="CustomShape 3"/>
          <p:cNvSpPr/>
          <p:nvPr/>
        </p:nvSpPr>
        <p:spPr>
          <a:xfrm>
            <a:off x="457200" y="2505777"/>
            <a:ext cx="8485200" cy="237780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public void saveTotals(items) {</a:t>
            </a:r>
            <a:endParaRPr/>
          </a:p>
          <a:p>
            <a:pPr>
              <a:lnSpc>
                <a:spcPct val="100000"/>
              </a:lnSpc>
            </a:pPr>
            <a:r>
              <a:rPr lang="en-US">
                <a:solidFill>
                  <a:srgbClr val="FFFFFF"/>
                </a:solidFill>
                <a:latin typeface="Courier New"/>
              </a:rPr>
              <a:t>	for(item in items) {</a:t>
            </a:r>
            <a:endParaRPr/>
          </a:p>
          <a:p>
            <a:pPr>
              <a:lnSpc>
                <a:spcPct val="100000"/>
              </a:lnSpc>
            </a:pPr>
            <a:r>
              <a:rPr lang="en-US">
                <a:solidFill>
                  <a:srgbClr val="FFFFFF"/>
                </a:solidFill>
                <a:latin typeface="Courier New"/>
              </a:rPr>
              <a:t>		totalPoints += item.points</a:t>
            </a:r>
            <a:endParaRPr/>
          </a:p>
          <a:p>
            <a:pPr>
              <a:lnSpc>
                <a:spcPct val="100000"/>
              </a:lnSpc>
            </a:pPr>
            <a:r>
              <a:rPr lang="en-US">
                <a:solidFill>
                  <a:srgbClr val="FFFFFF"/>
                </a:solidFill>
                <a:latin typeface="Courier New"/>
              </a:rPr>
              <a:t>	}</a:t>
            </a:r>
            <a:endParaRPr/>
          </a:p>
          <a:p>
            <a:pPr>
              <a:lnSpc>
                <a:spcPct val="100000"/>
              </a:lnSpc>
            </a:pPr>
            <a:r>
              <a:rPr lang="en-US">
                <a:solidFill>
                  <a:srgbClr val="FFFFFF"/>
                </a:solidFill>
                <a:latin typeface="Courier New"/>
              </a:rPr>
              <a:t>	for(item in items) {</a:t>
            </a:r>
            <a:endParaRPr/>
          </a:p>
          <a:p>
            <a:pPr>
              <a:lnSpc>
                <a:spcPct val="100000"/>
              </a:lnSpc>
            </a:pPr>
            <a:r>
              <a:rPr lang="en-US">
                <a:solidFill>
                  <a:srgbClr val="FFFFFF"/>
                </a:solidFill>
                <a:latin typeface="Courier New"/>
              </a:rPr>
              <a:t>		totalCost += item.price</a:t>
            </a:r>
            <a:endParaRPr/>
          </a:p>
          <a:p>
            <a:pPr>
              <a:lnSpc>
                <a:spcPct val="100000"/>
              </a:lnSpc>
            </a:pPr>
            <a:r>
              <a:rPr lang="en-US">
                <a:solidFill>
                  <a:srgbClr val="FFFFFF"/>
                </a:solidFill>
                <a:latin typeface="Courier New"/>
              </a:rPr>
              <a:t>	}</a:t>
            </a:r>
            <a:endParaRPr/>
          </a:p>
          <a:p>
            <a:pPr>
              <a:lnSpc>
                <a:spcPct val="100000"/>
              </a:lnSpc>
            </a:pPr>
            <a:r>
              <a:rPr lang="en-US">
                <a:solidFill>
                  <a:srgbClr val="FFFFFF"/>
                </a:solidFill>
                <a:latin typeface="Courier New"/>
              </a:rPr>
              <a: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42"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Split Loop</a:t>
            </a:r>
            <a:endParaRPr/>
          </a:p>
        </p:txBody>
      </p:sp>
      <p:sp>
        <p:nvSpPr>
          <p:cNvPr id="343" name="CustomShape 3"/>
          <p:cNvSpPr/>
          <p:nvPr/>
        </p:nvSpPr>
        <p:spPr>
          <a:xfrm>
            <a:off x="209520" y="2265480"/>
            <a:ext cx="8667360" cy="347508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public void saveTotals(items) {</a:t>
            </a:r>
            <a:endParaRPr/>
          </a:p>
          <a:p>
            <a:pPr>
              <a:lnSpc>
                <a:spcPct val="100000"/>
              </a:lnSpc>
            </a:pPr>
            <a:r>
              <a:rPr lang="en-US">
                <a:solidFill>
                  <a:srgbClr val="FFFFFF"/>
                </a:solidFill>
                <a:latin typeface="Courier New"/>
              </a:rPr>
              <a:t>	addPoints(items)</a:t>
            </a:r>
            <a:endParaRPr/>
          </a:p>
          <a:p>
            <a:pPr>
              <a:lnSpc>
                <a:spcPct val="100000"/>
              </a:lnSpc>
            </a:pPr>
            <a:r>
              <a:rPr lang="en-US">
                <a:solidFill>
                  <a:srgbClr val="FFFFFF"/>
                </a:solidFill>
                <a:latin typeface="Courier New"/>
              </a:rPr>
              <a:t>	addPrice(items)</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addPoints(items) {</a:t>
            </a:r>
            <a:endParaRPr/>
          </a:p>
          <a:p>
            <a:pPr>
              <a:lnSpc>
                <a:spcPct val="100000"/>
              </a:lnSpc>
            </a:pPr>
            <a:r>
              <a:rPr lang="en-US">
                <a:solidFill>
                  <a:srgbClr val="FFFFFF"/>
                </a:solidFill>
                <a:latin typeface="Courier New"/>
              </a:rPr>
              <a:t>	for(item in items)</a:t>
            </a:r>
            <a:endParaRPr/>
          </a:p>
          <a:p>
            <a:pPr>
              <a:lnSpc>
                <a:spcPct val="100000"/>
              </a:lnSpc>
            </a:pPr>
            <a:r>
              <a:rPr lang="en-US">
                <a:solidFill>
                  <a:srgbClr val="FFFFFF"/>
                </a:solidFill>
                <a:latin typeface="Courier New"/>
              </a:rPr>
              <a:t>		totalPoints += item.points</a:t>
            </a:r>
            <a:endParaRPr/>
          </a:p>
          <a:p>
            <a:pPr>
              <a:lnSpc>
                <a:spcPct val="100000"/>
              </a:lnSpc>
            </a:pPr>
            <a:r>
              <a:rPr lang="en-US">
                <a:solidFill>
                  <a:srgbClr val="FFFFFF"/>
                </a:solidFill>
                <a:latin typeface="Courier New"/>
              </a:rPr>
              <a:t>}</a:t>
            </a:r>
            <a:endParaRPr/>
          </a:p>
          <a:p>
            <a:pPr>
              <a:lnSpc>
                <a:spcPct val="100000"/>
              </a:lnSpc>
            </a:pPr>
            <a:r>
              <a:rPr lang="en-US">
                <a:solidFill>
                  <a:srgbClr val="FFFFFF"/>
                </a:solidFill>
                <a:latin typeface="Courier New"/>
              </a:rPr>
              <a:t>private void addPrice(items) {</a:t>
            </a:r>
            <a:endParaRPr/>
          </a:p>
          <a:p>
            <a:pPr>
              <a:lnSpc>
                <a:spcPct val="100000"/>
              </a:lnSpc>
            </a:pPr>
            <a:r>
              <a:rPr lang="en-US">
                <a:solidFill>
                  <a:srgbClr val="FFFFFF"/>
                </a:solidFill>
                <a:latin typeface="Courier New"/>
              </a:rPr>
              <a:t>	for(item in items)</a:t>
            </a:r>
            <a:endParaRPr/>
          </a:p>
          <a:p>
            <a:pPr>
              <a:lnSpc>
                <a:spcPct val="100000"/>
              </a:lnSpc>
            </a:pPr>
            <a:r>
              <a:rPr lang="en-US">
                <a:solidFill>
                  <a:srgbClr val="FFFFFF"/>
                </a:solidFill>
                <a:latin typeface="Courier New"/>
              </a:rPr>
              <a:t>		totalCost += item.price</a:t>
            </a:r>
            <a:endParaRPr/>
          </a:p>
          <a:p>
            <a:pPr>
              <a:lnSpc>
                <a:spcPct val="100000"/>
              </a:lnSpc>
            </a:pPr>
            <a:r>
              <a:rPr lang="en-US">
                <a:solidFill>
                  <a:srgbClr val="FFFFFF"/>
                </a:solidFill>
                <a:latin typeface="Courier New"/>
              </a:rPr>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45" name="TextShape 2"/>
          <p:cNvSpPr txBox="1"/>
          <p:nvPr/>
        </p:nvSpPr>
        <p:spPr>
          <a:xfrm>
            <a:off x="457200" y="1456200"/>
            <a:ext cx="8229240" cy="4173480"/>
          </a:xfrm>
          <a:prstGeom prst="rect">
            <a:avLst/>
          </a:prstGeom>
        </p:spPr>
        <p:txBody>
          <a:bodyPr/>
          <a:lstStyle/>
          <a:p>
            <a:pPr>
              <a:lnSpc>
                <a:spcPct val="100000"/>
              </a:lnSpc>
            </a:pPr>
            <a:r>
              <a:rPr lang="en-US" sz="3200">
                <a:solidFill>
                  <a:srgbClr val="333333"/>
                </a:solidFill>
                <a:latin typeface="CamingoDos Pro Cd"/>
              </a:rPr>
              <a:t>Long Method</a:t>
            </a:r>
            <a:endParaRPr/>
          </a:p>
        </p:txBody>
      </p:sp>
      <p:sp>
        <p:nvSpPr>
          <p:cNvPr id="346" name="CustomShape 3"/>
          <p:cNvSpPr/>
          <p:nvPr/>
        </p:nvSpPr>
        <p:spPr>
          <a:xfrm>
            <a:off x="196560" y="2202480"/>
            <a:ext cx="8489880" cy="353124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sz="1100">
                <a:solidFill>
                  <a:srgbClr val="FFFFFF"/>
                </a:solidFill>
                <a:latin typeface="Courier New"/>
              </a:rPr>
              <a:t> public static void report(Writer out, List machines, Robot robot) throws IOException</a:t>
            </a:r>
            <a:endParaRPr/>
          </a:p>
          <a:p>
            <a:pPr>
              <a:lnSpc>
                <a:spcPct val="100000"/>
              </a:lnSpc>
            </a:pPr>
            <a:r>
              <a:rPr lang="en-US" sz="1100">
                <a:solidFill>
                  <a:srgbClr val="FFFFFF"/>
                </a:solidFill>
                <a:latin typeface="Courier New"/>
              </a:rPr>
              <a:t>    {</a:t>
            </a:r>
            <a:endParaRPr/>
          </a:p>
          <a:p>
            <a:pPr>
              <a:lnSpc>
                <a:spcPct val="100000"/>
              </a:lnSpc>
            </a:pPr>
            <a:r>
              <a:rPr lang="en-US" sz="1100">
                <a:solidFill>
                  <a:srgbClr val="FFFFFF"/>
                </a:solidFill>
                <a:latin typeface="Courier New"/>
              </a:rPr>
              <a:t>        out.write("FACTORY REPORT\n");</a:t>
            </a:r>
            <a:endParaRPr/>
          </a:p>
          <a:p>
            <a:pPr>
              <a:lnSpc>
                <a:spcPct val="100000"/>
              </a:lnSpc>
            </a:pPr>
            <a:r>
              <a:rPr lang="en-US" sz="1100">
                <a:solidFill>
                  <a:srgbClr val="FFFFFF"/>
                </a:solidFill>
                <a:latin typeface="Courier New"/>
              </a:rPr>
              <a:t>        Iterator line = machines.iterator();</a:t>
            </a:r>
            <a:endParaRPr/>
          </a:p>
          <a:p>
            <a:pPr>
              <a:lnSpc>
                <a:spcPct val="100000"/>
              </a:lnSpc>
            </a:pPr>
            <a:r>
              <a:rPr lang="en-US" sz="1100">
                <a:solidFill>
                  <a:srgbClr val="FFFFFF"/>
                </a:solidFill>
                <a:latin typeface="Courier New"/>
              </a:rPr>
              <a:t>        while (line.hasNext()) {</a:t>
            </a:r>
            <a:endParaRPr/>
          </a:p>
          <a:p>
            <a:pPr>
              <a:lnSpc>
                <a:spcPct val="100000"/>
              </a:lnSpc>
            </a:pPr>
            <a:r>
              <a:rPr lang="en-US" sz="1100">
                <a:solidFill>
                  <a:srgbClr val="FFFFFF"/>
                </a:solidFill>
                <a:latin typeface="Courier New"/>
              </a:rPr>
              <a:t>             Machine machine = (Machine) line.next();</a:t>
            </a:r>
            <a:endParaRPr/>
          </a:p>
          <a:p>
            <a:pPr>
              <a:lnSpc>
                <a:spcPct val="100000"/>
              </a:lnSpc>
            </a:pPr>
            <a:r>
              <a:rPr lang="en-US" sz="1100">
                <a:solidFill>
                  <a:srgbClr val="FFFFFF"/>
                </a:solidFill>
                <a:latin typeface="Courier New"/>
              </a:rPr>
              <a:t>             out.write("Machine " + machine.name());</a:t>
            </a:r>
            <a:endParaRPr/>
          </a:p>
          <a:p>
            <a:pPr>
              <a:lnSpc>
                <a:spcPct val="100000"/>
              </a:lnSpc>
            </a:pPr>
            <a:r>
              <a:rPr lang="en-US" sz="1100">
                <a:solidFill>
                  <a:srgbClr val="FFFFFF"/>
                </a:solidFill>
                <a:latin typeface="Courier New"/>
              </a:rPr>
              <a:t>             if (machine.bin() != null)</a:t>
            </a:r>
            <a:endParaRPr/>
          </a:p>
          <a:p>
            <a:pPr>
              <a:lnSpc>
                <a:spcPct val="100000"/>
              </a:lnSpc>
            </a:pPr>
            <a:r>
              <a:rPr lang="en-US" sz="1100">
                <a:solidFill>
                  <a:srgbClr val="FFFFFF"/>
                </a:solidFill>
                <a:latin typeface="Courier New"/>
              </a:rPr>
              <a:t>                 out.write(" bin=" + machine.bin());</a:t>
            </a:r>
            <a:endParaRPr/>
          </a:p>
          <a:p>
            <a:pPr>
              <a:lnSpc>
                <a:spcPct val="100000"/>
              </a:lnSpc>
            </a:pPr>
            <a:r>
              <a:rPr lang="en-US" sz="1100">
                <a:solidFill>
                  <a:srgbClr val="FFFFFF"/>
                </a:solidFill>
                <a:latin typeface="Courier New"/>
              </a:rPr>
              <a:t>             out.write("\n");</a:t>
            </a:r>
            <a:endParaRPr/>
          </a:p>
          <a:p>
            <a:pPr>
              <a:lnSpc>
                <a:spcPct val="100000"/>
              </a:lnSpc>
            </a:pPr>
            <a:r>
              <a:rPr lang="en-US" sz="1100">
                <a:solidFill>
                  <a:srgbClr val="FFFFFF"/>
                </a:solidFill>
                <a:latin typeface="Courier New"/>
              </a:rPr>
              <a:t>        }</a:t>
            </a:r>
            <a:endParaRPr/>
          </a:p>
          <a:p>
            <a:pPr>
              <a:lnSpc>
                <a:spcPct val="100000"/>
              </a:lnSpc>
            </a:pPr>
            <a:r>
              <a:rPr lang="en-US" sz="1100">
                <a:solidFill>
                  <a:srgbClr val="FFFFFF"/>
                </a:solidFill>
                <a:latin typeface="Courier New"/>
              </a:rPr>
              <a:t>        out.write("\n");</a:t>
            </a:r>
            <a:endParaRPr/>
          </a:p>
          <a:p>
            <a:pPr>
              <a:lnSpc>
                <a:spcPct val="100000"/>
              </a:lnSpc>
            </a:pPr>
            <a:r>
              <a:rPr lang="en-US" sz="1100">
                <a:solidFill>
                  <a:srgbClr val="FFFFFF"/>
                </a:solidFill>
                <a:latin typeface="Courier New"/>
              </a:rPr>
              <a:t>        out.write("Robot");</a:t>
            </a:r>
            <a:endParaRPr/>
          </a:p>
          <a:p>
            <a:pPr>
              <a:lnSpc>
                <a:spcPct val="100000"/>
              </a:lnSpc>
            </a:pPr>
            <a:r>
              <a:rPr lang="en-US" sz="1100">
                <a:solidFill>
                  <a:srgbClr val="FFFFFF"/>
                </a:solidFill>
                <a:latin typeface="Courier New"/>
              </a:rPr>
              <a:t>        if (robot.location() != null)</a:t>
            </a:r>
            <a:endParaRPr/>
          </a:p>
          <a:p>
            <a:pPr>
              <a:lnSpc>
                <a:spcPct val="100000"/>
              </a:lnSpc>
            </a:pPr>
            <a:r>
              <a:rPr lang="en-US" sz="1100">
                <a:solidFill>
                  <a:srgbClr val="FFFFFF"/>
                </a:solidFill>
                <a:latin typeface="Courier New"/>
              </a:rPr>
              <a:t>               out.write(" location=" + robot.location().name());</a:t>
            </a:r>
            <a:endParaRPr/>
          </a:p>
          <a:p>
            <a:pPr>
              <a:lnSpc>
                <a:spcPct val="100000"/>
              </a:lnSpc>
            </a:pPr>
            <a:r>
              <a:rPr lang="en-US" sz="1100">
                <a:solidFill>
                  <a:srgbClr val="FFFFFF"/>
                </a:solidFill>
                <a:latin typeface="Courier New"/>
              </a:rPr>
              <a:t>        if (robot.bin() != null)</a:t>
            </a:r>
            <a:endParaRPr/>
          </a:p>
          <a:p>
            <a:pPr>
              <a:lnSpc>
                <a:spcPct val="100000"/>
              </a:lnSpc>
            </a:pPr>
            <a:r>
              <a:rPr lang="en-US" sz="1100">
                <a:solidFill>
                  <a:srgbClr val="FFFFFF"/>
                </a:solidFill>
                <a:latin typeface="Courier New"/>
              </a:rPr>
              <a:t>             out.write(" bin=" + robot.bin());</a:t>
            </a:r>
            <a:endParaRPr/>
          </a:p>
          <a:p>
            <a:pPr>
              <a:lnSpc>
                <a:spcPct val="100000"/>
              </a:lnSpc>
            </a:pPr>
            <a:r>
              <a:rPr lang="en-US" sz="1100">
                <a:solidFill>
                  <a:srgbClr val="FFFFFF"/>
                </a:solidFill>
                <a:latin typeface="Courier New"/>
              </a:rPr>
              <a:t>             out.write(”\n========\n");</a:t>
            </a:r>
            <a:endParaRPr/>
          </a:p>
          <a:p>
            <a:pPr>
              <a:lnSpc>
                <a:spcPct val="100000"/>
              </a:lnSpc>
            </a:pPr>
            <a:r>
              <a:rPr lang="en-US" sz="1100">
                <a:solidFill>
                  <a:srgbClr val="FFFFFF"/>
                </a:solidFill>
                <a:latin typeface="Courier New"/>
              </a:rPr>
              <a:t>    }</a:t>
            </a:r>
            <a:endParaRPr/>
          </a:p>
          <a:p>
            <a:pPr>
              <a:lnSpc>
                <a:spcPct val="100000"/>
              </a:lnSpc>
            </a:pPr>
            <a:r>
              <a:rPr lang="en-US" sz="1100">
                <a:solidFill>
                  <a:srgbClr val="FFFFFF"/>
                </a:solidFill>
                <a:latin typeface="Courier New"/>
              </a:rPr>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Examples</a:t>
            </a:r>
            <a:endParaRPr/>
          </a:p>
        </p:txBody>
      </p:sp>
      <p:sp>
        <p:nvSpPr>
          <p:cNvPr id="348" name="TextShape 2"/>
          <p:cNvSpPr txBox="1"/>
          <p:nvPr/>
        </p:nvSpPr>
        <p:spPr>
          <a:xfrm>
            <a:off x="457200" y="1456200"/>
            <a:ext cx="8229240" cy="4173480"/>
          </a:xfrm>
          <a:prstGeom prst="rect">
            <a:avLst/>
          </a:prstGeom>
        </p:spPr>
        <p:txBody>
          <a:bodyPr/>
          <a:lstStyle/>
          <a:p>
            <a:pPr>
              <a:lnSpc>
                <a:spcPct val="100000"/>
              </a:lnSpc>
            </a:pPr>
            <a:r>
              <a:rPr lang="en-US" sz="3200" dirty="0">
                <a:solidFill>
                  <a:srgbClr val="333333"/>
                </a:solidFill>
                <a:latin typeface="CamingoDos Pro Cd"/>
              </a:rPr>
              <a:t>Long Method</a:t>
            </a:r>
            <a:endParaRPr dirty="0"/>
          </a:p>
        </p:txBody>
      </p:sp>
      <p:sp>
        <p:nvSpPr>
          <p:cNvPr id="349" name="CustomShape 3"/>
          <p:cNvSpPr/>
          <p:nvPr/>
        </p:nvSpPr>
        <p:spPr>
          <a:xfrm>
            <a:off x="156960" y="1986120"/>
            <a:ext cx="8863920" cy="395532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sz="800">
                <a:solidFill>
                  <a:srgbClr val="FFFFFF"/>
                </a:solidFill>
                <a:latin typeface="Courier New"/>
              </a:rPr>
              <a:t> public static void report(Writer out, List machines, Robot robot) throws IOException {</a:t>
            </a:r>
            <a:endParaRPr/>
          </a:p>
          <a:p>
            <a:pPr>
              <a:lnSpc>
                <a:spcPct val="100000"/>
              </a:lnSpc>
            </a:pPr>
            <a:r>
              <a:rPr lang="en-US" sz="800">
                <a:solidFill>
                  <a:srgbClr val="FFFFFF"/>
                </a:solidFill>
                <a:latin typeface="Courier New"/>
              </a:rPr>
              <a:t>       printTitle(out);</a:t>
            </a:r>
            <a:endParaRPr/>
          </a:p>
          <a:p>
            <a:pPr>
              <a:lnSpc>
                <a:spcPct val="100000"/>
              </a:lnSpc>
            </a:pPr>
            <a:r>
              <a:rPr lang="en-US" sz="800">
                <a:solidFill>
                  <a:srgbClr val="FFFFFF"/>
                </a:solidFill>
                <a:latin typeface="Courier New"/>
              </a:rPr>
              <a:t>       printMachineDetails(out, machines);</a:t>
            </a:r>
            <a:endParaRPr/>
          </a:p>
          <a:p>
            <a:pPr>
              <a:lnSpc>
                <a:spcPct val="100000"/>
              </a:lnSpc>
            </a:pPr>
            <a:r>
              <a:rPr lang="en-US" sz="800">
                <a:solidFill>
                  <a:srgbClr val="FFFFFF"/>
                </a:solidFill>
                <a:latin typeface="Courier New"/>
              </a:rPr>
              <a:t>       printRobot (robot);</a:t>
            </a:r>
            <a:endParaRPr/>
          </a:p>
          <a:p>
            <a:pPr>
              <a:lnSpc>
                <a:spcPct val="100000"/>
              </a:lnSpc>
            </a:pPr>
            <a:r>
              <a:rPr lang="en-US" sz="800">
                <a:solidFill>
                  <a:srgbClr val="FFFFFF"/>
                </a:solidFill>
                <a:latin typeface="Courier New"/>
              </a:rPr>
              <a:t> }</a:t>
            </a:r>
            <a:endParaRPr/>
          </a:p>
          <a:p>
            <a:pPr>
              <a:lnSpc>
                <a:spcPct val="100000"/>
              </a:lnSpc>
            </a:pPr>
            <a:endParaRPr/>
          </a:p>
          <a:p>
            <a:pPr>
              <a:lnSpc>
                <a:spcPct val="100000"/>
              </a:lnSpc>
            </a:pPr>
            <a:r>
              <a:rPr lang="en-US" sz="800">
                <a:solidFill>
                  <a:srgbClr val="FFFFFF"/>
                </a:solidFill>
                <a:latin typeface="Courier New"/>
              </a:rPr>
              <a:t> private static void printTitle() {</a:t>
            </a:r>
            <a:endParaRPr/>
          </a:p>
          <a:p>
            <a:pPr>
              <a:lnSpc>
                <a:spcPct val="100000"/>
              </a:lnSpc>
            </a:pPr>
            <a:r>
              <a:rPr lang="en-US" sz="800">
                <a:solidFill>
                  <a:srgbClr val="FFFFFF"/>
                </a:solidFill>
                <a:latin typeface="Courier New"/>
              </a:rPr>
              <a:t>   out.write("FACTORY REPORT\n");</a:t>
            </a:r>
            <a:endParaRPr/>
          </a:p>
          <a:p>
            <a:pPr>
              <a:lnSpc>
                <a:spcPct val="100000"/>
              </a:lnSpc>
            </a:pPr>
            <a:r>
              <a:rPr lang="en-US" sz="800">
                <a:solidFill>
                  <a:srgbClr val="FFFFFF"/>
                </a:solidFill>
                <a:latin typeface="Courier New"/>
              </a:rPr>
              <a:t> }</a:t>
            </a:r>
            <a:endParaRPr/>
          </a:p>
          <a:p>
            <a:pPr>
              <a:lnSpc>
                <a:spcPct val="100000"/>
              </a:lnSpc>
            </a:pPr>
            <a:endParaRPr/>
          </a:p>
          <a:p>
            <a:pPr>
              <a:lnSpc>
                <a:spcPct val="100000"/>
              </a:lnSpc>
            </a:pPr>
            <a:r>
              <a:rPr lang="en-US" sz="800">
                <a:solidFill>
                  <a:srgbClr val="FFFFFF"/>
                </a:solidFill>
                <a:latin typeface="Courier New"/>
              </a:rPr>
              <a:t> private static void printMachines(List machines) {</a:t>
            </a:r>
            <a:endParaRPr/>
          </a:p>
          <a:p>
            <a:pPr>
              <a:lnSpc>
                <a:spcPct val="100000"/>
              </a:lnSpc>
            </a:pPr>
            <a:r>
              <a:rPr lang="en-US" sz="800">
                <a:solidFill>
                  <a:srgbClr val="FFFFFF"/>
                </a:solidFill>
                <a:latin typeface="Courier New"/>
              </a:rPr>
              <a:t>   Iterator line = machines.iterator();</a:t>
            </a:r>
            <a:endParaRPr/>
          </a:p>
          <a:p>
            <a:pPr>
              <a:lnSpc>
                <a:spcPct val="100000"/>
              </a:lnSpc>
            </a:pPr>
            <a:r>
              <a:rPr lang="en-US" sz="800">
                <a:solidFill>
                  <a:srgbClr val="FFFFFF"/>
                </a:solidFill>
                <a:latin typeface="Courier New"/>
              </a:rPr>
              <a:t>        while (line.hasNext()) {</a:t>
            </a:r>
            <a:endParaRPr/>
          </a:p>
          <a:p>
            <a:pPr>
              <a:lnSpc>
                <a:spcPct val="100000"/>
              </a:lnSpc>
            </a:pPr>
            <a:r>
              <a:rPr lang="en-US" sz="800">
                <a:solidFill>
                  <a:srgbClr val="FFFFFF"/>
                </a:solidFill>
                <a:latin typeface="Courier New"/>
              </a:rPr>
              <a:t>             Machine machine = (Machine)line.next();</a:t>
            </a:r>
            <a:endParaRPr/>
          </a:p>
          <a:p>
            <a:pPr>
              <a:lnSpc>
                <a:spcPct val="100000"/>
              </a:lnSpc>
            </a:pPr>
            <a:r>
              <a:rPr lang="en-US" sz="800">
                <a:solidFill>
                  <a:srgbClr val="FFFFFF"/>
                </a:solidFill>
                <a:latin typeface="Courier New"/>
              </a:rPr>
              <a:t>             out.write("Machine " + machine.name());</a:t>
            </a:r>
            <a:endParaRPr/>
          </a:p>
          <a:p>
            <a:pPr>
              <a:lnSpc>
                <a:spcPct val="100000"/>
              </a:lnSpc>
            </a:pPr>
            <a:r>
              <a:rPr lang="en-US" sz="800">
                <a:solidFill>
                  <a:srgbClr val="FFFFFF"/>
                </a:solidFill>
                <a:latin typeface="Courier New"/>
              </a:rPr>
              <a:t>             if (machine.bin() != null)</a:t>
            </a:r>
            <a:endParaRPr/>
          </a:p>
          <a:p>
            <a:pPr>
              <a:lnSpc>
                <a:spcPct val="100000"/>
              </a:lnSpc>
            </a:pPr>
            <a:r>
              <a:rPr lang="en-US" sz="800">
                <a:solidFill>
                  <a:srgbClr val="FFFFFF"/>
                </a:solidFill>
                <a:latin typeface="Courier New"/>
              </a:rPr>
              <a:t>                 out.write(" bin=" + machine.bin());</a:t>
            </a:r>
            <a:endParaRPr/>
          </a:p>
          <a:p>
            <a:pPr>
              <a:lnSpc>
                <a:spcPct val="100000"/>
              </a:lnSpc>
            </a:pPr>
            <a:r>
              <a:rPr lang="en-US" sz="800">
                <a:solidFill>
                  <a:srgbClr val="FFFFFF"/>
                </a:solidFill>
                <a:latin typeface="Courier New"/>
              </a:rPr>
              <a:t>             out.write("\n");</a:t>
            </a:r>
            <a:endParaRPr/>
          </a:p>
          <a:p>
            <a:pPr>
              <a:lnSpc>
                <a:spcPct val="100000"/>
              </a:lnSpc>
            </a:pPr>
            <a:r>
              <a:rPr lang="en-US" sz="800">
                <a:solidFill>
                  <a:srgbClr val="FFFFFF"/>
                </a:solidFill>
                <a:latin typeface="Courier New"/>
              </a:rPr>
              <a:t>        }</a:t>
            </a:r>
            <a:endParaRPr/>
          </a:p>
          <a:p>
            <a:pPr>
              <a:lnSpc>
                <a:spcPct val="100000"/>
              </a:lnSpc>
            </a:pPr>
            <a:r>
              <a:rPr lang="en-US" sz="800">
                <a:solidFill>
                  <a:srgbClr val="FFFFFF"/>
                </a:solidFill>
                <a:latin typeface="Courier New"/>
              </a:rPr>
              <a:t>        out.write("\n");</a:t>
            </a:r>
            <a:endParaRPr/>
          </a:p>
          <a:p>
            <a:pPr>
              <a:lnSpc>
                <a:spcPct val="100000"/>
              </a:lnSpc>
            </a:pPr>
            <a:r>
              <a:rPr lang="en-US" sz="800">
                <a:solidFill>
                  <a:srgbClr val="FFFFFF"/>
                </a:solidFill>
                <a:latin typeface="Courier New"/>
              </a:rPr>
              <a:t> }</a:t>
            </a:r>
            <a:endParaRPr/>
          </a:p>
          <a:p>
            <a:pPr>
              <a:lnSpc>
                <a:spcPct val="100000"/>
              </a:lnSpc>
            </a:pPr>
            <a:endParaRPr/>
          </a:p>
          <a:p>
            <a:pPr>
              <a:lnSpc>
                <a:spcPct val="100000"/>
              </a:lnSpc>
            </a:pPr>
            <a:r>
              <a:rPr lang="en-US" sz="800">
                <a:solidFill>
                  <a:srgbClr val="FFFFFF"/>
                </a:solidFill>
                <a:latin typeface="Courier New"/>
              </a:rPr>
              <a:t>private static void printRobot (Robot robot) {</a:t>
            </a:r>
            <a:endParaRPr/>
          </a:p>
          <a:p>
            <a:pPr>
              <a:lnSpc>
                <a:spcPct val="100000"/>
              </a:lnSpc>
            </a:pPr>
            <a:r>
              <a:rPr lang="en-US" sz="800">
                <a:solidFill>
                  <a:srgbClr val="FFFFFF"/>
                </a:solidFill>
                <a:latin typeface="Courier New"/>
              </a:rPr>
              <a:t>	 out.write("Robot");</a:t>
            </a:r>
            <a:endParaRPr/>
          </a:p>
          <a:p>
            <a:pPr>
              <a:lnSpc>
                <a:spcPct val="100000"/>
              </a:lnSpc>
            </a:pPr>
            <a:r>
              <a:rPr lang="en-US" sz="800">
                <a:solidFill>
                  <a:srgbClr val="FFFFFF"/>
                </a:solidFill>
                <a:latin typeface="Courier New"/>
              </a:rPr>
              <a:t>        if (robot.location() != null)</a:t>
            </a:r>
            <a:endParaRPr/>
          </a:p>
          <a:p>
            <a:pPr>
              <a:lnSpc>
                <a:spcPct val="100000"/>
              </a:lnSpc>
            </a:pPr>
            <a:r>
              <a:rPr lang="en-US" sz="800">
                <a:solidFill>
                  <a:srgbClr val="FFFFFF"/>
                </a:solidFill>
                <a:latin typeface="Courier New"/>
              </a:rPr>
              <a:t>               out.write(" location=" + robot.location().name());</a:t>
            </a:r>
            <a:endParaRPr/>
          </a:p>
          <a:p>
            <a:pPr>
              <a:lnSpc>
                <a:spcPct val="100000"/>
              </a:lnSpc>
            </a:pPr>
            <a:r>
              <a:rPr lang="en-US" sz="800">
                <a:solidFill>
                  <a:srgbClr val="FFFFFF"/>
                </a:solidFill>
                <a:latin typeface="Courier New"/>
              </a:rPr>
              <a:t>        if (robot.bin() != null)</a:t>
            </a:r>
            <a:endParaRPr/>
          </a:p>
          <a:p>
            <a:pPr>
              <a:lnSpc>
                <a:spcPct val="100000"/>
              </a:lnSpc>
            </a:pPr>
            <a:r>
              <a:rPr lang="en-US" sz="800">
                <a:solidFill>
                  <a:srgbClr val="FFFFFF"/>
                </a:solidFill>
                <a:latin typeface="Courier New"/>
              </a:rPr>
              <a:t>             out.write(" bin=" + robot.bin());</a:t>
            </a:r>
            <a:endParaRPr/>
          </a:p>
          <a:p>
            <a:pPr>
              <a:lnSpc>
                <a:spcPct val="100000"/>
              </a:lnSpc>
            </a:pPr>
            <a:r>
              <a:rPr lang="en-US" sz="800">
                <a:solidFill>
                  <a:srgbClr val="FFFFFF"/>
                </a:solidFill>
                <a:latin typeface="Courier New"/>
              </a:rPr>
              <a:t>        out.write(”\n========\n");</a:t>
            </a:r>
            <a:endParaRPr/>
          </a:p>
          <a:p>
            <a:pPr>
              <a:lnSpc>
                <a:spcPct val="100000"/>
              </a:lnSpc>
            </a:pPr>
            <a:r>
              <a:rPr lang="en-US" sz="800">
                <a:solidFill>
                  <a:srgbClr val="FFFFFF"/>
                </a:solidFill>
                <a:latin typeface="Courier New"/>
              </a:rPr>
              <a:t>    }  </a:t>
            </a:r>
            <a:endParaRPr/>
          </a:p>
          <a:p>
            <a:pPr>
              <a:lnSpc>
                <a:spcPct val="100000"/>
              </a:lnSpc>
            </a:pPr>
            <a:r>
              <a:rPr lang="en-US" sz="800">
                <a:solidFill>
                  <a:srgbClr val="FFFFFF"/>
                </a:solidFill>
                <a:latin typeface="Courier New"/>
              </a:rPr>
              <a: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Exercise</a:t>
            </a:r>
            <a:endParaRPr/>
          </a:p>
        </p:txBody>
      </p:sp>
      <p:sp>
        <p:nvSpPr>
          <p:cNvPr id="351"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dirty="0">
                <a:solidFill>
                  <a:srgbClr val="333333"/>
                </a:solidFill>
                <a:latin typeface="CamingoDos Pro Cd"/>
              </a:rPr>
              <a:t>Refactor the comments in </a:t>
            </a:r>
            <a:r>
              <a:rPr lang="en-US" sz="3200" dirty="0" err="1" smtClean="0">
                <a:solidFill>
                  <a:srgbClr val="333333"/>
                </a:solidFill>
                <a:latin typeface="CamingoDos Pro Cd"/>
              </a:rPr>
              <a:t>Customer.statement</a:t>
            </a:r>
            <a:endParaRPr lang="en-US" sz="3200" dirty="0">
              <a:solidFill>
                <a:srgbClr val="333333"/>
              </a:solidFill>
              <a:latin typeface="CamingoDos Pro Cd"/>
            </a:endParaRPr>
          </a:p>
          <a:p>
            <a:pPr>
              <a:lnSpc>
                <a:spcPct val="100000"/>
              </a:lnSpc>
              <a:buFont typeface="Lucida Grande"/>
              <a:buChar char="–"/>
            </a:pPr>
            <a:endParaRPr dirty="0"/>
          </a:p>
          <a:p>
            <a:pPr>
              <a:lnSpc>
                <a:spcPct val="100000"/>
              </a:lnSpc>
              <a:buFont typeface="Lucida Grande"/>
              <a:buChar char="–"/>
            </a:pPr>
            <a:r>
              <a:rPr lang="en-US" sz="3200" dirty="0">
                <a:solidFill>
                  <a:srgbClr val="333333"/>
                </a:solidFill>
                <a:latin typeface="CamingoDos Pro Cd"/>
              </a:rPr>
              <a:t>Identify and refactor the violations of the </a:t>
            </a:r>
            <a:r>
              <a:rPr lang="en-US" sz="3200" dirty="0" err="1">
                <a:solidFill>
                  <a:srgbClr val="333333"/>
                </a:solidFill>
                <a:latin typeface="CamingoDos Pro Cd"/>
              </a:rPr>
              <a:t>LoD</a:t>
            </a:r>
            <a:r>
              <a:rPr lang="en-US" sz="3200" dirty="0">
                <a:solidFill>
                  <a:srgbClr val="333333"/>
                </a:solidFill>
                <a:latin typeface="CamingoDos Pro Cd"/>
              </a:rPr>
              <a:t>  in </a:t>
            </a:r>
            <a:r>
              <a:rPr lang="en-US" sz="3200" dirty="0" err="1">
                <a:solidFill>
                  <a:srgbClr val="333333"/>
                </a:solidFill>
                <a:latin typeface="CamingoDos Pro Cd"/>
              </a:rPr>
              <a:t>Customer.statement</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#7</a:t>
            </a:r>
            <a:endParaRPr/>
          </a:p>
        </p:txBody>
      </p:sp>
      <p:sp>
        <p:nvSpPr>
          <p:cNvPr id="353"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customer</a:t>
            </a:r>
            <a:endParaRPr/>
          </a:p>
          <a:p>
            <a:pPr>
              <a:lnSpc>
                <a:spcPct val="100000"/>
              </a:lnSpc>
            </a:pPr>
            <a:endParaRPr/>
          </a:p>
          <a:p>
            <a:pPr>
              <a:lnSpc>
                <a:spcPct val="100000"/>
              </a:lnSpc>
            </a:pPr>
            <a:r>
              <a:rPr lang="en-US" sz="3200">
                <a:solidFill>
                  <a:srgbClr val="333333"/>
                </a:solidFill>
                <a:latin typeface="CamingoDos Pro Cd"/>
              </a:rPr>
              <a:t>I want to see previous receipts</a:t>
            </a:r>
            <a:endParaRPr/>
          </a:p>
          <a:p>
            <a:pPr>
              <a:lnSpc>
                <a:spcPct val="100000"/>
              </a:lnSpc>
            </a:pPr>
            <a:endParaRPr/>
          </a:p>
          <a:p>
            <a:pPr>
              <a:lnSpc>
                <a:spcPct val="100000"/>
              </a:lnSpc>
            </a:pPr>
            <a:r>
              <a:rPr lang="en-US" sz="3200">
                <a:solidFill>
                  <a:srgbClr val="333333"/>
                </a:solidFill>
                <a:latin typeface="CamingoDos Pro Cd"/>
              </a:rPr>
              <a:t>So that I can balance my checkbook</a:t>
            </a:r>
            <a:endParaRPr/>
          </a:p>
          <a:p>
            <a:pPr>
              <a:lnSpc>
                <a:spcPct val="100000"/>
              </a:lnSpc>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Redesign</a:t>
            </a:r>
            <a:endParaRPr/>
          </a:p>
        </p:txBody>
      </p:sp>
      <p:sp>
        <p:nvSpPr>
          <p:cNvPr id="355"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Refactoring vs. Redesign</a:t>
            </a:r>
            <a:endParaRPr/>
          </a:p>
        </p:txBody>
      </p:sp>
      <p:sp>
        <p:nvSpPr>
          <p:cNvPr id="357" name="TextShape 2"/>
          <p:cNvSpPr txBox="1"/>
          <p:nvPr/>
        </p:nvSpPr>
        <p:spPr>
          <a:xfrm>
            <a:off x="457200" y="1600200"/>
            <a:ext cx="8229240" cy="4173480"/>
          </a:xfrm>
          <a:prstGeom prst="rect">
            <a:avLst/>
          </a:prstGeom>
        </p:spPr>
        <p:txBody>
          <a:bodyPr/>
          <a:lstStyle/>
          <a:p>
            <a:pPr>
              <a:lnSpc>
                <a:spcPct val="100000"/>
              </a:lnSpc>
            </a:pPr>
            <a:r>
              <a:rPr lang="en-US" sz="2400" b="1" dirty="0">
                <a:solidFill>
                  <a:srgbClr val="333333"/>
                </a:solidFill>
                <a:latin typeface="CamingoDos Pro Cd"/>
              </a:rPr>
              <a:t>Refactoring</a:t>
            </a:r>
            <a:endParaRPr dirty="0"/>
          </a:p>
          <a:p>
            <a:pPr lvl="1">
              <a:lnSpc>
                <a:spcPct val="100000"/>
              </a:lnSpc>
              <a:buFont typeface="Arial"/>
              <a:buChar char="–"/>
            </a:pPr>
            <a:r>
              <a:rPr lang="en-US" sz="2000" dirty="0">
                <a:solidFill>
                  <a:srgbClr val="333333"/>
                </a:solidFill>
                <a:latin typeface="CamingoDos Pro Cd"/>
              </a:rPr>
              <a:t>Refactoring happens as normal part of development</a:t>
            </a:r>
            <a:endParaRPr dirty="0"/>
          </a:p>
          <a:p>
            <a:pPr lvl="1">
              <a:lnSpc>
                <a:spcPct val="100000"/>
              </a:lnSpc>
              <a:buFont typeface="Arial"/>
              <a:buChar char="–"/>
            </a:pPr>
            <a:r>
              <a:rPr lang="en-US" sz="2000" dirty="0">
                <a:solidFill>
                  <a:srgbClr val="333333"/>
                </a:solidFill>
                <a:latin typeface="CamingoDos Pro Cd"/>
              </a:rPr>
              <a:t>No ‘permission’ needed by the team to refactor</a:t>
            </a:r>
            <a:endParaRPr dirty="0"/>
          </a:p>
          <a:p>
            <a:pPr>
              <a:lnSpc>
                <a:spcPct val="100000"/>
              </a:lnSpc>
            </a:pPr>
            <a:endParaRPr dirty="0"/>
          </a:p>
          <a:p>
            <a:pPr>
              <a:lnSpc>
                <a:spcPct val="100000"/>
              </a:lnSpc>
            </a:pPr>
            <a:r>
              <a:rPr lang="en-US" sz="2400" b="1" dirty="0">
                <a:solidFill>
                  <a:srgbClr val="333333"/>
                </a:solidFill>
                <a:latin typeface="CamingoDos Pro Cd"/>
              </a:rPr>
              <a:t>Redesign</a:t>
            </a:r>
            <a:endParaRPr dirty="0"/>
          </a:p>
          <a:p>
            <a:pPr lvl="1">
              <a:lnSpc>
                <a:spcPct val="100000"/>
              </a:lnSpc>
              <a:buFont typeface="Arial"/>
              <a:buChar char="–"/>
            </a:pPr>
            <a:r>
              <a:rPr lang="en-US" sz="2000" dirty="0">
                <a:solidFill>
                  <a:srgbClr val="333333"/>
                </a:solidFill>
                <a:latin typeface="CamingoDos Pro Cd"/>
              </a:rPr>
              <a:t>Large scale refactoring/redesign decisions should be owned by the whole team</a:t>
            </a:r>
            <a:endParaRPr dirty="0"/>
          </a:p>
          <a:p>
            <a:pPr lvl="1">
              <a:lnSpc>
                <a:spcPct val="100000"/>
              </a:lnSpc>
              <a:buFont typeface="Arial"/>
              <a:buChar char="–"/>
            </a:pPr>
            <a:r>
              <a:rPr lang="en-US" sz="2000" dirty="0">
                <a:solidFill>
                  <a:srgbClr val="333333"/>
                </a:solidFill>
                <a:latin typeface="CamingoDos Pro Cd"/>
              </a:rPr>
              <a:t>Potentially takes many days</a:t>
            </a:r>
            <a:endParaRPr dirty="0"/>
          </a:p>
          <a:p>
            <a:pPr lvl="1">
              <a:lnSpc>
                <a:spcPct val="100000"/>
              </a:lnSpc>
              <a:buFont typeface="Arial"/>
              <a:buChar char="–"/>
            </a:pPr>
            <a:r>
              <a:rPr lang="en-US" sz="2000" dirty="0">
                <a:solidFill>
                  <a:srgbClr val="333333"/>
                </a:solidFill>
                <a:latin typeface="CamingoDos Pro Cd"/>
              </a:rPr>
              <a:t>Often assigned its own story </a:t>
            </a:r>
            <a:r>
              <a:rPr lang="en-US" sz="2000" dirty="0" smtClean="0">
                <a:solidFill>
                  <a:srgbClr val="333333"/>
                </a:solidFill>
                <a:latin typeface="CamingoDos Pro Cd"/>
              </a:rPr>
              <a:t>card</a:t>
            </a:r>
            <a:endParaRPr lang="en-US" dirty="0"/>
          </a:p>
          <a:p>
            <a:pPr lvl="2">
              <a:buFont typeface="Arial"/>
              <a:buChar char="–"/>
            </a:pPr>
            <a:r>
              <a:rPr lang="en-US" dirty="0" smtClean="0">
                <a:solidFill>
                  <a:srgbClr val="333333"/>
                </a:solidFill>
                <a:latin typeface="CamingoDos Pro Cd"/>
              </a:rPr>
              <a:t>Allows </a:t>
            </a:r>
            <a:r>
              <a:rPr lang="en-US" dirty="0">
                <a:solidFill>
                  <a:srgbClr val="333333"/>
                </a:solidFill>
                <a:latin typeface="CamingoDos Pro Cd"/>
              </a:rPr>
              <a:t>for estimation &amp; prioritization</a:t>
            </a:r>
            <a:endParaRPr dirty="0"/>
          </a:p>
          <a:p>
            <a:pPr>
              <a:lnSpc>
                <a:spcPct val="100000"/>
              </a:lnSpc>
            </a:pPr>
            <a:endParaRPr dirty="0"/>
          </a:p>
          <a:p>
            <a:pPr>
              <a:lnSpc>
                <a:spcPct val="100000"/>
              </a:lnSpc>
            </a:pPr>
            <a:endParaRPr dirty="0"/>
          </a:p>
          <a:p>
            <a:pPr>
              <a:lnSpc>
                <a:spcPct val="100000"/>
              </a:lnSpc>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Redesign</a:t>
            </a:r>
            <a:endParaRPr/>
          </a:p>
        </p:txBody>
      </p:sp>
      <p:sp>
        <p:nvSpPr>
          <p:cNvPr id="359" name="TextShape 2"/>
          <p:cNvSpPr txBox="1"/>
          <p:nvPr/>
        </p:nvSpPr>
        <p:spPr>
          <a:xfrm>
            <a:off x="457200" y="1600200"/>
            <a:ext cx="8229240" cy="4173480"/>
          </a:xfrm>
          <a:prstGeom prst="rect">
            <a:avLst/>
          </a:prstGeom>
        </p:spPr>
        <p:txBody>
          <a:bodyPr/>
          <a:lstStyle/>
          <a:p>
            <a:pPr>
              <a:lnSpc>
                <a:spcPct val="100000"/>
              </a:lnSpc>
            </a:pPr>
            <a:r>
              <a:rPr lang="en-US" sz="2400">
                <a:solidFill>
                  <a:srgbClr val="333333"/>
                </a:solidFill>
                <a:latin typeface="CamingoDos Pro Cd"/>
              </a:rPr>
              <a:t>Tips</a:t>
            </a:r>
            <a:endParaRPr/>
          </a:p>
          <a:p>
            <a:pPr lvl="1">
              <a:lnSpc>
                <a:spcPct val="100000"/>
              </a:lnSpc>
              <a:buFont typeface="Arial"/>
              <a:buChar char="–"/>
            </a:pPr>
            <a:r>
              <a:rPr lang="en-US" sz="2000">
                <a:solidFill>
                  <a:srgbClr val="333333"/>
                </a:solidFill>
                <a:latin typeface="CamingoDos Pro Cd"/>
              </a:rPr>
              <a:t>Check in before beginning</a:t>
            </a:r>
            <a:endParaRPr/>
          </a:p>
          <a:p>
            <a:pPr lvl="2">
              <a:lnSpc>
                <a:spcPct val="100000"/>
              </a:lnSpc>
              <a:buFont typeface="Arial"/>
              <a:buChar char="•"/>
            </a:pPr>
            <a:r>
              <a:rPr lang="en-US" sz="2400">
                <a:solidFill>
                  <a:srgbClr val="333333"/>
                </a:solidFill>
                <a:latin typeface="CamingoDos Pro Cd"/>
              </a:rPr>
              <a:t>Allows easy back out</a:t>
            </a:r>
            <a:endParaRPr/>
          </a:p>
          <a:p>
            <a:pPr lvl="1">
              <a:lnSpc>
                <a:spcPct val="100000"/>
              </a:lnSpc>
              <a:buFont typeface="Arial"/>
              <a:buChar char="–"/>
            </a:pPr>
            <a:r>
              <a:rPr lang="en-US" sz="2000">
                <a:solidFill>
                  <a:srgbClr val="333333"/>
                </a:solidFill>
                <a:latin typeface="CamingoDos Pro Cd"/>
              </a:rPr>
              <a:t>If unsure of design, spike a solution</a:t>
            </a:r>
            <a:endParaRPr/>
          </a:p>
          <a:p>
            <a:pPr lvl="2">
              <a:lnSpc>
                <a:spcPct val="100000"/>
              </a:lnSpc>
              <a:buFont typeface="Arial"/>
              <a:buChar char="•"/>
            </a:pPr>
            <a:r>
              <a:rPr lang="en-US" sz="2400">
                <a:solidFill>
                  <a:srgbClr val="333333"/>
                </a:solidFill>
                <a:latin typeface="CamingoDos Pro Cd"/>
              </a:rPr>
              <a:t>Don’t worry about testing, just go as far as you can to learn what will work</a:t>
            </a:r>
            <a:endParaRPr/>
          </a:p>
          <a:p>
            <a:pPr lvl="2">
              <a:lnSpc>
                <a:spcPct val="100000"/>
              </a:lnSpc>
              <a:buFont typeface="Arial"/>
              <a:buChar char="•"/>
            </a:pPr>
            <a:r>
              <a:rPr lang="en-US" sz="2400">
                <a:solidFill>
                  <a:srgbClr val="333333"/>
                </a:solidFill>
                <a:latin typeface="CamingoDos Pro Cd"/>
              </a:rPr>
              <a:t>ALWAYS back out your spike and start again with tests</a:t>
            </a:r>
            <a:endParaRPr/>
          </a:p>
          <a:p>
            <a:pPr lvl="1">
              <a:lnSpc>
                <a:spcPct val="100000"/>
              </a:lnSpc>
              <a:buFont typeface="Arial"/>
              <a:buChar char="–"/>
            </a:pPr>
            <a:r>
              <a:rPr lang="en-US" sz="2000">
                <a:solidFill>
                  <a:srgbClr val="333333"/>
                </a:solidFill>
                <a:latin typeface="CamingoDos Pro Cd"/>
              </a:rPr>
              <a:t>Work in VERY small steps</a:t>
            </a:r>
            <a:endParaRPr/>
          </a:p>
          <a:p>
            <a:pPr lvl="2">
              <a:lnSpc>
                <a:spcPct val="100000"/>
              </a:lnSpc>
              <a:buFont typeface="Arial"/>
              <a:buChar char="•"/>
            </a:pPr>
            <a:r>
              <a:rPr lang="en-US" sz="2400">
                <a:solidFill>
                  <a:srgbClr val="333333"/>
                </a:solidFill>
                <a:latin typeface="CamingoDos Pro Cd"/>
              </a:rPr>
              <a:t>Keep the tests passing throughout the entire redesign</a:t>
            </a:r>
            <a:endParaRPr/>
          </a:p>
          <a:p>
            <a:pPr>
              <a:lnSpc>
                <a:spcPct val="100000"/>
              </a:lnSpc>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Redesigning Legacy Code</a:t>
            </a:r>
            <a:endParaRPr/>
          </a:p>
        </p:txBody>
      </p:sp>
      <p:sp>
        <p:nvSpPr>
          <p:cNvPr id="361" name="TextShape 2"/>
          <p:cNvSpPr txBox="1"/>
          <p:nvPr/>
        </p:nvSpPr>
        <p:spPr>
          <a:xfrm>
            <a:off x="457200" y="1343723"/>
            <a:ext cx="8229240" cy="4173480"/>
          </a:xfrm>
          <a:prstGeom prst="rect">
            <a:avLst/>
          </a:prstGeom>
        </p:spPr>
        <p:txBody>
          <a:bodyPr/>
          <a:lstStyle/>
          <a:p>
            <a:pPr>
              <a:lnSpc>
                <a:spcPct val="100000"/>
              </a:lnSpc>
            </a:pPr>
            <a:r>
              <a:rPr lang="en-US" sz="2800" dirty="0">
                <a:solidFill>
                  <a:srgbClr val="333333"/>
                </a:solidFill>
                <a:latin typeface="CamingoDos Pro Cd"/>
              </a:rPr>
              <a:t>Strangler Pattern</a:t>
            </a:r>
            <a:endParaRPr sz="2800" dirty="0"/>
          </a:p>
          <a:p>
            <a:pPr lvl="1">
              <a:lnSpc>
                <a:spcPct val="100000"/>
              </a:lnSpc>
              <a:buFont typeface="Arial"/>
              <a:buChar char="–"/>
            </a:pPr>
            <a:r>
              <a:rPr lang="en-US" sz="2400" dirty="0">
                <a:solidFill>
                  <a:srgbClr val="333333"/>
                </a:solidFill>
                <a:latin typeface="CamingoDos Pro Cd"/>
              </a:rPr>
              <a:t>Useful when test coverage is not sufficient</a:t>
            </a:r>
            <a:endParaRPr sz="2400" dirty="0"/>
          </a:p>
          <a:p>
            <a:pPr lvl="1">
              <a:lnSpc>
                <a:spcPct val="100000"/>
              </a:lnSpc>
              <a:buFont typeface="Arial"/>
              <a:buChar char="–"/>
            </a:pPr>
            <a:r>
              <a:rPr lang="en-US" sz="2400" dirty="0">
                <a:solidFill>
                  <a:srgbClr val="333333"/>
                </a:solidFill>
                <a:latin typeface="CamingoDos Pro Cd"/>
              </a:rPr>
              <a:t>Involves wrapping the bad portion of the code with a new design that delegates.</a:t>
            </a:r>
            <a:endParaRPr sz="2400" dirty="0"/>
          </a:p>
          <a:p>
            <a:pPr lvl="1">
              <a:lnSpc>
                <a:spcPct val="100000"/>
              </a:lnSpc>
              <a:buFont typeface="Arial"/>
              <a:buChar char="–"/>
            </a:pPr>
            <a:r>
              <a:rPr lang="en-US" sz="2400" dirty="0">
                <a:solidFill>
                  <a:srgbClr val="333333"/>
                </a:solidFill>
                <a:latin typeface="CamingoDos Pro Cd"/>
              </a:rPr>
              <a:t>Any new functionality goes into the new design</a:t>
            </a:r>
            <a:endParaRPr sz="2400" dirty="0"/>
          </a:p>
          <a:p>
            <a:pPr lvl="1">
              <a:lnSpc>
                <a:spcPct val="100000"/>
              </a:lnSpc>
              <a:buFont typeface="Arial"/>
              <a:buChar char="–"/>
            </a:pPr>
            <a:r>
              <a:rPr lang="en-US" sz="2400" dirty="0">
                <a:solidFill>
                  <a:srgbClr val="333333"/>
                </a:solidFill>
                <a:latin typeface="CamingoDos Pro Cd"/>
              </a:rPr>
              <a:t>Over time, the old code will be used for less and less functionality</a:t>
            </a:r>
            <a:endParaRPr sz="2400" dirty="0"/>
          </a:p>
          <a:p>
            <a:pPr>
              <a:lnSpc>
                <a:spcPct val="100000"/>
              </a:lnSpc>
            </a:pPr>
            <a:r>
              <a:rPr lang="en-US" sz="2800" dirty="0">
                <a:solidFill>
                  <a:srgbClr val="333333"/>
                </a:solidFill>
                <a:latin typeface="CamingoDos Pro Cd"/>
              </a:rPr>
              <a:t>Useful Resources</a:t>
            </a:r>
            <a:endParaRPr sz="2800" dirty="0"/>
          </a:p>
          <a:p>
            <a:pPr lvl="1">
              <a:lnSpc>
                <a:spcPct val="100000"/>
              </a:lnSpc>
              <a:buFont typeface="Arial"/>
              <a:buChar char="–"/>
            </a:pPr>
            <a:r>
              <a:rPr lang="en-US" sz="2400" dirty="0">
                <a:solidFill>
                  <a:srgbClr val="333333"/>
                </a:solidFill>
                <a:latin typeface="CamingoDos Pro Cd"/>
              </a:rPr>
              <a:t>http://</a:t>
            </a:r>
            <a:r>
              <a:rPr lang="en-US" sz="2400" dirty="0" err="1">
                <a:solidFill>
                  <a:srgbClr val="333333"/>
                </a:solidFill>
                <a:latin typeface="CamingoDos Pro Cd"/>
              </a:rPr>
              <a:t>martinfowler.com</a:t>
            </a:r>
            <a:r>
              <a:rPr lang="en-US" sz="2400" dirty="0">
                <a:solidFill>
                  <a:srgbClr val="333333"/>
                </a:solidFill>
                <a:latin typeface="CamingoDos Pro Cd"/>
              </a:rPr>
              <a:t>/</a:t>
            </a:r>
            <a:r>
              <a:rPr lang="en-US" sz="2400" dirty="0" err="1">
                <a:solidFill>
                  <a:srgbClr val="333333"/>
                </a:solidFill>
                <a:latin typeface="CamingoDos Pro Cd"/>
              </a:rPr>
              <a:t>bliki</a:t>
            </a:r>
            <a:r>
              <a:rPr lang="en-US" sz="2400" dirty="0">
                <a:solidFill>
                  <a:srgbClr val="333333"/>
                </a:solidFill>
                <a:latin typeface="CamingoDos Pro Cd"/>
              </a:rPr>
              <a:t>/</a:t>
            </a:r>
            <a:r>
              <a:rPr lang="en-US" sz="2400" dirty="0" err="1">
                <a:solidFill>
                  <a:srgbClr val="333333"/>
                </a:solidFill>
                <a:latin typeface="CamingoDos Pro Cd"/>
              </a:rPr>
              <a:t>StranglerApplication.html</a:t>
            </a:r>
            <a:endParaRPr sz="2400" dirty="0"/>
          </a:p>
          <a:p>
            <a:pPr lvl="1">
              <a:lnSpc>
                <a:spcPct val="100000"/>
              </a:lnSpc>
              <a:buFont typeface="Arial"/>
              <a:buChar char="–"/>
            </a:pPr>
            <a:r>
              <a:rPr lang="en-US" sz="2400" dirty="0">
                <a:solidFill>
                  <a:srgbClr val="333333"/>
                </a:solidFill>
                <a:latin typeface="CamingoDos Pro Cd"/>
              </a:rPr>
              <a:t>“Working Effectively with Legacy Code” by Michael Feathers</a:t>
            </a:r>
            <a:endParaRPr sz="2400" dirty="0"/>
          </a:p>
          <a:p>
            <a:pPr>
              <a:lnSpc>
                <a:spcPct val="100000"/>
              </a:lnSpc>
            </a:pPr>
            <a:endParaRPr sz="2800" dirty="0"/>
          </a:p>
          <a:p>
            <a:pPr>
              <a:lnSpc>
                <a:spcPct val="100000"/>
              </a:lnSpc>
            </a:pPr>
            <a:endParaRPr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Presenting</a:t>
            </a:r>
            <a:endParaRPr/>
          </a:p>
        </p:txBody>
      </p:sp>
      <p:pic>
        <p:nvPicPr>
          <p:cNvPr id="179" name="Picture 7"/>
          <p:cNvPicPr/>
          <p:nvPr/>
        </p:nvPicPr>
        <p:blipFill>
          <a:blip r:embed="rId3"/>
          <a:stretch>
            <a:fillRect/>
          </a:stretch>
        </p:blipFill>
        <p:spPr>
          <a:xfrm>
            <a:off x="28440" y="1167120"/>
            <a:ext cx="4342680" cy="3256920"/>
          </a:xfrm>
          <a:prstGeom prst="rect">
            <a:avLst/>
          </a:prstGeom>
          <a:ln>
            <a:noFill/>
          </a:ln>
        </p:spPr>
      </p:pic>
      <p:sp>
        <p:nvSpPr>
          <p:cNvPr id="180" name="CustomShape 2"/>
          <p:cNvSpPr/>
          <p:nvPr/>
        </p:nvSpPr>
        <p:spPr>
          <a:xfrm>
            <a:off x="242280" y="1279080"/>
            <a:ext cx="1119600" cy="683280"/>
          </a:xfrm>
          <a:prstGeom prst="rect">
            <a:avLst/>
          </a:prstGeom>
          <a:solidFill>
            <a:srgbClr val="FFFFFF"/>
          </a:solidFill>
          <a:ln>
            <a:noFill/>
          </a:ln>
        </p:spPr>
        <p:txBody>
          <a:bodyPr lIns="90000" tIns="45000" rIns="90000" bIns="45000"/>
          <a:lstStyle/>
          <a:p>
            <a:pPr>
              <a:lnSpc>
                <a:spcPct val="100000"/>
              </a:lnSpc>
            </a:pPr>
            <a:r>
              <a:rPr lang="en-US" sz="800" b="1">
                <a:solidFill>
                  <a:srgbClr val="000000"/>
                </a:solidFill>
                <a:latin typeface="Courier New"/>
              </a:rPr>
              <a:t>for(int i=0; i&lt;10; i++) {</a:t>
            </a:r>
            <a:endParaRPr/>
          </a:p>
          <a:p>
            <a:pPr>
              <a:lnSpc>
                <a:spcPct val="100000"/>
              </a:lnSpc>
            </a:pPr>
            <a:r>
              <a:rPr lang="en-US" sz="800" b="1">
                <a:solidFill>
                  <a:srgbClr val="000000"/>
                </a:solidFill>
                <a:latin typeface="Courier New"/>
              </a:rPr>
              <a:t>   System.out.println(“Hello World!”);</a:t>
            </a:r>
            <a:endParaRPr/>
          </a:p>
          <a:p>
            <a:pPr>
              <a:lnSpc>
                <a:spcPct val="100000"/>
              </a:lnSpc>
            </a:pPr>
            <a:r>
              <a:rPr lang="en-US" sz="800" b="1">
                <a:solidFill>
                  <a:srgbClr val="000000"/>
                </a:solidFill>
                <a:latin typeface="Courier New"/>
              </a:rPr>
              <a:t>}</a:t>
            </a:r>
            <a:endParaRPr/>
          </a:p>
        </p:txBody>
      </p:sp>
      <p:sp>
        <p:nvSpPr>
          <p:cNvPr id="181" name="TextShape 3"/>
          <p:cNvSpPr txBox="1"/>
          <p:nvPr/>
        </p:nvSpPr>
        <p:spPr>
          <a:xfrm>
            <a:off x="4837680" y="1600200"/>
            <a:ext cx="3848760" cy="4525560"/>
          </a:xfrm>
          <a:prstGeom prst="rect">
            <a:avLst/>
          </a:prstGeom>
        </p:spPr>
        <p:txBody>
          <a:bodyPr/>
          <a:lstStyle/>
          <a:p>
            <a:pPr>
              <a:lnSpc>
                <a:spcPct val="100000"/>
              </a:lnSpc>
              <a:buFont typeface="Lucida Grande"/>
              <a:buChar char="–"/>
            </a:pPr>
            <a:r>
              <a:rPr lang="en-US" sz="3200">
                <a:solidFill>
                  <a:srgbClr val="333333"/>
                </a:solidFill>
                <a:latin typeface="CamingoDos Pro Cd"/>
              </a:rPr>
              <a:t>One conversation</a:t>
            </a:r>
            <a:endParaRPr/>
          </a:p>
          <a:p>
            <a:pPr>
              <a:lnSpc>
                <a:spcPct val="100000"/>
              </a:lnSpc>
              <a:buFont typeface="Lucida Grande"/>
              <a:buChar char="–"/>
            </a:pPr>
            <a:r>
              <a:rPr lang="en-US" sz="3200">
                <a:solidFill>
                  <a:srgbClr val="333333"/>
                </a:solidFill>
                <a:latin typeface="CamingoDos Pro Cd"/>
              </a:rPr>
              <a:t>Attention to the speaker</a:t>
            </a:r>
            <a:endParaRPr/>
          </a:p>
          <a:p>
            <a:pPr>
              <a:lnSpc>
                <a:spcPct val="100000"/>
              </a:lnSpc>
              <a:buFont typeface="Lucida Grande"/>
              <a:buChar char="–"/>
            </a:pPr>
            <a:r>
              <a:rPr lang="en-US" sz="3200">
                <a:solidFill>
                  <a:srgbClr val="333333"/>
                </a:solidFill>
                <a:latin typeface="CamingoDos Pro Cd"/>
              </a:rPr>
              <a:t>Laptops closed or put aside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#10</a:t>
            </a:r>
            <a:endParaRPr/>
          </a:p>
        </p:txBody>
      </p:sp>
      <p:sp>
        <p:nvSpPr>
          <p:cNvPr id="363"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customer</a:t>
            </a:r>
            <a:endParaRPr/>
          </a:p>
          <a:p>
            <a:pPr>
              <a:lnSpc>
                <a:spcPct val="100000"/>
              </a:lnSpc>
            </a:pPr>
            <a:endParaRPr/>
          </a:p>
          <a:p>
            <a:pPr>
              <a:lnSpc>
                <a:spcPct val="100000"/>
              </a:lnSpc>
            </a:pPr>
            <a:r>
              <a:rPr lang="en-US" sz="3200">
                <a:solidFill>
                  <a:srgbClr val="333333"/>
                </a:solidFill>
                <a:latin typeface="CamingoDos Pro Cd"/>
              </a:rPr>
              <a:t>I want to see how much total I’ve spent</a:t>
            </a:r>
            <a:endParaRPr/>
          </a:p>
          <a:p>
            <a:pPr>
              <a:lnSpc>
                <a:spcPct val="100000"/>
              </a:lnSpc>
            </a:pPr>
            <a:endParaRPr/>
          </a:p>
          <a:p>
            <a:pPr>
              <a:lnSpc>
                <a:spcPct val="100000"/>
              </a:lnSpc>
            </a:pPr>
            <a:r>
              <a:rPr lang="en-US" sz="3200">
                <a:solidFill>
                  <a:srgbClr val="333333"/>
                </a:solidFill>
                <a:latin typeface="CamingoDos Pro Cd"/>
              </a:rPr>
              <a:t>So I can manage my budget</a:t>
            </a:r>
            <a:endParaRPr/>
          </a:p>
          <a:p>
            <a:pPr>
              <a:lnSpc>
                <a:spcPct val="100000"/>
              </a:lnSpc>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Mocking</a:t>
            </a:r>
            <a:endParaRPr/>
          </a:p>
        </p:txBody>
      </p:sp>
      <p:sp>
        <p:nvSpPr>
          <p:cNvPr id="365" name="TextShape 2"/>
          <p:cNvSpPr txBox="1"/>
          <p:nvPr/>
        </p:nvSpPr>
        <p:spPr>
          <a:xfrm>
            <a:off x="1371600" y="3886200"/>
            <a:ext cx="6400440" cy="1752120"/>
          </a:xfrm>
          <a:prstGeom prst="rect">
            <a:avLst/>
          </a:prstGeom>
        </p:spPr>
        <p:txBody>
          <a:bodyPr/>
          <a:lstStyle/>
          <a:p>
            <a:pPr algn="ctr">
              <a:lnSpc>
                <a:spcPct val="100000"/>
              </a:lnSpc>
            </a:pPr>
            <a:r>
              <a:rPr lang="en-US" sz="3200" i="1">
                <a:solidFill>
                  <a:srgbClr val="8B8B8B"/>
                </a:solidFill>
                <a:latin typeface="CamingoDos Pro Cd"/>
              </a:rPr>
              <a:t>Unit testing with test double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extShape 1"/>
          <p:cNvSpPr txBox="1"/>
          <p:nvPr/>
        </p:nvSpPr>
        <p:spPr>
          <a:xfrm>
            <a:off x="457200" y="274680"/>
            <a:ext cx="8229240" cy="923760"/>
          </a:xfrm>
          <a:prstGeom prst="rect">
            <a:avLst/>
          </a:prstGeom>
        </p:spPr>
        <p:txBody>
          <a:bodyPr anchor="ctr"/>
          <a:lstStyle/>
          <a:p>
            <a:pPr>
              <a:lnSpc>
                <a:spcPct val="100000"/>
              </a:lnSpc>
            </a:pPr>
            <a:r>
              <a:rPr lang="en-US" sz="4000" b="1">
                <a:solidFill>
                  <a:srgbClr val="000000"/>
                </a:solidFill>
                <a:latin typeface="Marydale"/>
              </a:rPr>
              <a:t>Definition: Test Double</a:t>
            </a:r>
            <a:endParaRPr/>
          </a:p>
        </p:txBody>
      </p:sp>
      <p:sp>
        <p:nvSpPr>
          <p:cNvPr id="367"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In automated </a:t>
            </a:r>
            <a:r>
              <a:rPr lang="en-US" sz="3200" b="1">
                <a:solidFill>
                  <a:srgbClr val="333333"/>
                </a:solidFill>
                <a:latin typeface="CamingoDos Pro Cd"/>
              </a:rPr>
              <a:t>unit testing </a:t>
            </a:r>
            <a:r>
              <a:rPr lang="en-US" sz="3200">
                <a:solidFill>
                  <a:srgbClr val="333333"/>
                </a:solidFill>
                <a:latin typeface="CamingoDos Pro Cd"/>
              </a:rPr>
              <a:t>replaces an  object on which the class under test  depends  Can be a </a:t>
            </a:r>
            <a:r>
              <a:rPr lang="en-US" sz="3200" b="1">
                <a:solidFill>
                  <a:srgbClr val="333333"/>
                </a:solidFill>
                <a:latin typeface="CamingoDos Pro Cd"/>
              </a:rPr>
              <a:t>Stub</a:t>
            </a:r>
            <a:r>
              <a:rPr lang="en-US" sz="3200">
                <a:solidFill>
                  <a:srgbClr val="333333"/>
                </a:solidFill>
                <a:latin typeface="CamingoDos Pro Cd"/>
              </a:rPr>
              <a:t>, a </a:t>
            </a:r>
            <a:r>
              <a:rPr lang="en-US" sz="3200" b="1">
                <a:solidFill>
                  <a:srgbClr val="333333"/>
                </a:solidFill>
                <a:latin typeface="CamingoDos Pro Cd"/>
              </a:rPr>
              <a:t>Mock </a:t>
            </a:r>
            <a:r>
              <a:rPr lang="en-US" sz="3200">
                <a:solidFill>
                  <a:srgbClr val="333333"/>
                </a:solidFill>
                <a:latin typeface="CamingoDos Pro Cd"/>
              </a:rPr>
              <a:t>a </a:t>
            </a:r>
            <a:r>
              <a:rPr lang="en-US" sz="3200" b="1">
                <a:solidFill>
                  <a:srgbClr val="333333"/>
                </a:solidFill>
                <a:latin typeface="CamingoDos Pro Cd"/>
              </a:rPr>
              <a:t>Spy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Shape 1"/>
          <p:cNvSpPr txBox="1"/>
          <p:nvPr/>
        </p:nvSpPr>
        <p:spPr>
          <a:xfrm>
            <a:off x="457200" y="274680"/>
            <a:ext cx="8229240" cy="923760"/>
          </a:xfrm>
          <a:prstGeom prst="rect">
            <a:avLst/>
          </a:prstGeom>
        </p:spPr>
        <p:txBody>
          <a:bodyPr anchor="ctr"/>
          <a:lstStyle/>
          <a:p>
            <a:pPr>
              <a:lnSpc>
                <a:spcPct val="100000"/>
              </a:lnSpc>
            </a:pPr>
            <a:r>
              <a:rPr lang="en-US" sz="4000" b="1">
                <a:solidFill>
                  <a:srgbClr val="000000"/>
                </a:solidFill>
                <a:latin typeface="Marydale"/>
              </a:rPr>
              <a:t>Definition: Stub</a:t>
            </a:r>
            <a:endParaRPr/>
          </a:p>
        </p:txBody>
      </p:sp>
      <p:sp>
        <p:nvSpPr>
          <p:cNvPr id="369"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Has configurable canned responses</a:t>
            </a:r>
            <a:endParaRPr/>
          </a:p>
          <a:p>
            <a:pPr>
              <a:lnSpc>
                <a:spcPct val="100000"/>
              </a:lnSpc>
            </a:pPr>
            <a:endParaRPr/>
          </a:p>
          <a:p>
            <a:pPr>
              <a:lnSpc>
                <a:spcPct val="100000"/>
              </a:lnSpc>
            </a:pPr>
            <a:r>
              <a:rPr lang="en-US" sz="3200">
                <a:solidFill>
                  <a:srgbClr val="333333"/>
                </a:solidFill>
                <a:latin typeface="CamingoDos Pro Cd"/>
              </a:rPr>
              <a:t>Is used to control the indirect input to the class under test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 name="Picture 5"/>
          <p:cNvPicPr/>
          <p:nvPr/>
        </p:nvPicPr>
        <p:blipFill>
          <a:blip r:embed="rId2"/>
          <a:stretch>
            <a:fillRect/>
          </a:stretch>
        </p:blipFill>
        <p:spPr>
          <a:xfrm>
            <a:off x="109080" y="663840"/>
            <a:ext cx="8921160" cy="5736240"/>
          </a:xfrm>
          <a:prstGeom prst="rect">
            <a:avLst/>
          </a:prstGeom>
          <a:ln>
            <a:noFill/>
          </a:ln>
        </p:spPr>
      </p:pic>
      <p:sp>
        <p:nvSpPr>
          <p:cNvPr id="37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Stubbing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Mocking Exercise</a:t>
            </a:r>
            <a:endParaRPr/>
          </a:p>
        </p:txBody>
      </p:sp>
      <p:sp>
        <p:nvSpPr>
          <p:cNvPr id="373" name="TextShape 2"/>
          <p:cNvSpPr txBox="1"/>
          <p:nvPr/>
        </p:nvSpPr>
        <p:spPr>
          <a:xfrm>
            <a:off x="380880" y="1295280"/>
            <a:ext cx="8229240" cy="5157360"/>
          </a:xfrm>
          <a:prstGeom prst="rect">
            <a:avLst/>
          </a:prstGeom>
        </p:spPr>
        <p:txBody>
          <a:bodyPr/>
          <a:lstStyle/>
          <a:p>
            <a:pPr>
              <a:lnSpc>
                <a:spcPct val="100000"/>
              </a:lnSpc>
              <a:buFont typeface="Lucida Grande"/>
              <a:buChar char="–"/>
            </a:pPr>
            <a:r>
              <a:rPr lang="en-US" sz="3200">
                <a:solidFill>
                  <a:srgbClr val="333333"/>
                </a:solidFill>
                <a:latin typeface="CamingoDos Pro Cd"/>
              </a:rPr>
              <a:t>Test the total ViewCurrentRentalsAction Stubbing the rentalRepository</a:t>
            </a:r>
            <a:endParaRPr/>
          </a:p>
          <a:p>
            <a:pPr>
              <a:lnSpc>
                <a:spcPct val="100000"/>
              </a:lnSpc>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Shape 1"/>
          <p:cNvSpPr txBox="1"/>
          <p:nvPr/>
        </p:nvSpPr>
        <p:spPr>
          <a:xfrm>
            <a:off x="457200" y="274680"/>
            <a:ext cx="8229240" cy="923760"/>
          </a:xfrm>
          <a:prstGeom prst="rect">
            <a:avLst/>
          </a:prstGeom>
        </p:spPr>
        <p:txBody>
          <a:bodyPr anchor="ctr"/>
          <a:lstStyle/>
          <a:p>
            <a:pPr>
              <a:lnSpc>
                <a:spcPct val="100000"/>
              </a:lnSpc>
            </a:pPr>
            <a:r>
              <a:rPr lang="en-US" sz="4000" b="1">
                <a:solidFill>
                  <a:srgbClr val="000000"/>
                </a:solidFill>
                <a:latin typeface="Marydale"/>
              </a:rPr>
              <a:t>Definition: Strict Mock</a:t>
            </a:r>
            <a:endParaRPr/>
          </a:p>
        </p:txBody>
      </p:sp>
      <p:sp>
        <p:nvSpPr>
          <p:cNvPr id="375"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Has configurable expectations</a:t>
            </a:r>
            <a:endParaRPr/>
          </a:p>
          <a:p>
            <a:pPr>
              <a:lnSpc>
                <a:spcPct val="100000"/>
              </a:lnSpc>
            </a:pPr>
            <a:r>
              <a:rPr lang="en-US" sz="3200">
                <a:solidFill>
                  <a:srgbClr val="333333"/>
                </a:solidFill>
                <a:latin typeface="CamingoDos Pro Cd"/>
              </a:rPr>
              <a:t> Used for verifying messages sent by the  class under test</a:t>
            </a:r>
            <a:endParaRPr/>
          </a:p>
          <a:p>
            <a:pPr>
              <a:lnSpc>
                <a:spcPct val="100000"/>
              </a:lnSpc>
            </a:pPr>
            <a:endParaRPr/>
          </a:p>
          <a:p>
            <a:pPr>
              <a:lnSpc>
                <a:spcPct val="100000"/>
              </a:lnSpc>
            </a:pPr>
            <a:r>
              <a:rPr lang="en-US" sz="3200">
                <a:solidFill>
                  <a:srgbClr val="333333"/>
                </a:solidFill>
                <a:latin typeface="CamingoDos Pro Cd"/>
              </a:rPr>
              <a:t>Test fails when expected msg is not sent  Test fails when unexpected msg is sent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 name="Picture 5"/>
          <p:cNvPicPr/>
          <p:nvPr/>
        </p:nvPicPr>
        <p:blipFill>
          <a:blip r:embed="rId2"/>
          <a:stretch>
            <a:fillRect/>
          </a:stretch>
        </p:blipFill>
        <p:spPr>
          <a:xfrm>
            <a:off x="109080" y="717120"/>
            <a:ext cx="8921160" cy="5738400"/>
          </a:xfrm>
          <a:prstGeom prst="rect">
            <a:avLst/>
          </a:prstGeom>
          <a:ln>
            <a:noFill/>
          </a:ln>
        </p:spPr>
      </p:pic>
      <p:sp>
        <p:nvSpPr>
          <p:cNvPr id="37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Mocking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When do you use Stubs?</a:t>
            </a:r>
            <a:endParaRPr/>
          </a:p>
        </p:txBody>
      </p:sp>
      <p:sp>
        <p:nvSpPr>
          <p:cNvPr id="379" name="TextShape 2"/>
          <p:cNvSpPr txBox="1"/>
          <p:nvPr/>
        </p:nvSpPr>
        <p:spPr>
          <a:xfrm>
            <a:off x="457200" y="1409760"/>
            <a:ext cx="8229240" cy="4364280"/>
          </a:xfrm>
          <a:prstGeom prst="rect">
            <a:avLst/>
          </a:prstGeom>
        </p:spPr>
        <p:txBody>
          <a:bodyPr/>
          <a:lstStyle/>
          <a:p>
            <a:pPr>
              <a:lnSpc>
                <a:spcPct val="100000"/>
              </a:lnSpc>
              <a:buFont typeface="Lucida Grande"/>
              <a:buChar char="–"/>
            </a:pPr>
            <a:r>
              <a:rPr lang="en-US" sz="3200">
                <a:solidFill>
                  <a:srgbClr val="333333"/>
                </a:solidFill>
                <a:latin typeface="CamingoDos Pro Cd"/>
              </a:rPr>
              <a:t>To fake the external dependencies of the object under test. As:</a:t>
            </a:r>
            <a:endParaRPr/>
          </a:p>
          <a:p>
            <a:pPr lvl="1">
              <a:lnSpc>
                <a:spcPct val="100000"/>
              </a:lnSpc>
              <a:buFont typeface="Arial"/>
              <a:buChar char="–"/>
            </a:pPr>
            <a:r>
              <a:rPr lang="en-US" sz="2800">
                <a:solidFill>
                  <a:srgbClr val="333333"/>
                </a:solidFill>
                <a:latin typeface="CamingoDos Pro Cd"/>
              </a:rPr>
              <a:t>File System</a:t>
            </a:r>
            <a:endParaRPr/>
          </a:p>
          <a:p>
            <a:pPr lvl="1">
              <a:lnSpc>
                <a:spcPct val="100000"/>
              </a:lnSpc>
              <a:buFont typeface="Arial"/>
              <a:buChar char="–"/>
            </a:pPr>
            <a:r>
              <a:rPr lang="en-US" sz="2800">
                <a:solidFill>
                  <a:srgbClr val="333333"/>
                </a:solidFill>
                <a:latin typeface="CamingoDos Pro Cd"/>
              </a:rPr>
              <a:t>Config info</a:t>
            </a:r>
            <a:endParaRPr/>
          </a:p>
          <a:p>
            <a:pPr lvl="1">
              <a:lnSpc>
                <a:spcPct val="100000"/>
              </a:lnSpc>
              <a:buFont typeface="Arial"/>
              <a:buChar char="–"/>
            </a:pPr>
            <a:r>
              <a:rPr lang="en-US" sz="2800">
                <a:solidFill>
                  <a:srgbClr val="333333"/>
                </a:solidFill>
                <a:latin typeface="CamingoDos Pro Cd"/>
              </a:rPr>
              <a:t>Database</a:t>
            </a:r>
            <a:endParaRPr/>
          </a:p>
          <a:p>
            <a:pPr lvl="1">
              <a:lnSpc>
                <a:spcPct val="100000"/>
              </a:lnSpc>
              <a:buFont typeface="Arial"/>
              <a:buChar char="–"/>
            </a:pPr>
            <a:r>
              <a:rPr lang="en-US" sz="2800">
                <a:solidFill>
                  <a:srgbClr val="333333"/>
                </a:solidFill>
                <a:latin typeface="CamingoDos Pro Cd"/>
              </a:rPr>
              <a:t>Network </a:t>
            </a:r>
            <a:endParaRPr/>
          </a:p>
          <a:p>
            <a:pPr lvl="2">
              <a:lnSpc>
                <a:spcPct val="100000"/>
              </a:lnSpc>
              <a:buFont typeface="Arial"/>
              <a:buChar char="•"/>
            </a:pPr>
            <a:r>
              <a:rPr lang="en-US" sz="2400">
                <a:solidFill>
                  <a:srgbClr val="333333"/>
                </a:solidFill>
                <a:latin typeface="CamingoDos Pro Cd"/>
              </a:rPr>
              <a:t>E.g. Web services</a:t>
            </a:r>
            <a:endParaRPr/>
          </a:p>
          <a:p>
            <a:pPr lvl="1">
              <a:lnSpc>
                <a:spcPct val="100000"/>
              </a:lnSpc>
              <a:buFont typeface="Arial"/>
              <a:buChar char="–"/>
            </a:pPr>
            <a:r>
              <a:rPr lang="en-US" sz="2800">
                <a:solidFill>
                  <a:srgbClr val="333333"/>
                </a:solidFill>
                <a:latin typeface="CamingoDos Pro Cd"/>
              </a:rPr>
              <a:t>Behavior you don’t have control on</a:t>
            </a:r>
            <a:endParaRPr/>
          </a:p>
          <a:p>
            <a:pPr lvl="2">
              <a:lnSpc>
                <a:spcPct val="100000"/>
              </a:lnSpc>
              <a:buFont typeface="Arial"/>
              <a:buChar char="•"/>
            </a:pPr>
            <a:r>
              <a:rPr lang="en-US" sz="2400">
                <a:solidFill>
                  <a:srgbClr val="333333"/>
                </a:solidFill>
                <a:latin typeface="CamingoDos Pro Cd"/>
              </a:rPr>
              <a:t>E.g. DateTime.now() or Random</a:t>
            </a:r>
            <a:endParaRPr/>
          </a:p>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When do you use Mocks?</a:t>
            </a:r>
            <a:endParaRPr/>
          </a:p>
        </p:txBody>
      </p:sp>
      <p:sp>
        <p:nvSpPr>
          <p:cNvPr id="381" name="CustomShape 2"/>
          <p:cNvSpPr/>
          <p:nvPr/>
        </p:nvSpPr>
        <p:spPr>
          <a:xfrm>
            <a:off x="564120" y="3034440"/>
            <a:ext cx="2777760" cy="654840"/>
          </a:xfrm>
          <a:prstGeom prst="straightConnector1">
            <a:avLst/>
          </a:prstGeom>
          <a:noFill/>
          <a:ln w="57240">
            <a:solidFill>
              <a:srgbClr val="376092"/>
            </a:solidFill>
            <a:round/>
            <a:tailEnd type="arrow" w="med" len="med"/>
          </a:ln>
        </p:spPr>
      </p:sp>
      <p:sp>
        <p:nvSpPr>
          <p:cNvPr id="382" name="CustomShape 3"/>
          <p:cNvSpPr/>
          <p:nvPr/>
        </p:nvSpPr>
        <p:spPr>
          <a:xfrm>
            <a:off x="3342240" y="2754000"/>
            <a:ext cx="2459520" cy="2192040"/>
          </a:xfrm>
          <a:prstGeom prst="ellipse">
            <a:avLst/>
          </a:prstGeom>
          <a:noFill/>
          <a:ln w="57240">
            <a:solidFill>
              <a:srgbClr val="4A7EBB"/>
            </a:solidFill>
            <a:round/>
          </a:ln>
        </p:spPr>
      </p:sp>
      <p:sp>
        <p:nvSpPr>
          <p:cNvPr id="383" name="CustomShape 4"/>
          <p:cNvSpPr/>
          <p:nvPr/>
        </p:nvSpPr>
        <p:spPr>
          <a:xfrm>
            <a:off x="3342240" y="3371400"/>
            <a:ext cx="2459520" cy="1065240"/>
          </a:xfrm>
          <a:prstGeom prst="rect">
            <a:avLst/>
          </a:prstGeom>
          <a:noFill/>
          <a:ln>
            <a:noFill/>
          </a:ln>
        </p:spPr>
        <p:txBody>
          <a:bodyPr lIns="90000" tIns="45000" rIns="90000" bIns="45000"/>
          <a:lstStyle/>
          <a:p>
            <a:pPr algn="ctr">
              <a:lnSpc>
                <a:spcPct val="100000"/>
              </a:lnSpc>
            </a:pPr>
            <a:r>
              <a:rPr lang="en-US" sz="3200" b="1">
                <a:solidFill>
                  <a:srgbClr val="000000"/>
                </a:solidFill>
                <a:latin typeface="Calibri"/>
              </a:rPr>
              <a:t>Object under
Test</a:t>
            </a:r>
            <a:endParaRPr/>
          </a:p>
        </p:txBody>
      </p:sp>
      <p:sp>
        <p:nvSpPr>
          <p:cNvPr id="384" name="CustomShape 5"/>
          <p:cNvSpPr/>
          <p:nvPr/>
        </p:nvSpPr>
        <p:spPr>
          <a:xfrm>
            <a:off x="564120" y="3311640"/>
            <a:ext cx="2777760" cy="654840"/>
          </a:xfrm>
          <a:prstGeom prst="straightConnector1">
            <a:avLst/>
          </a:prstGeom>
          <a:noFill/>
          <a:ln w="57240">
            <a:solidFill>
              <a:srgbClr val="376092"/>
            </a:solidFill>
            <a:round/>
            <a:tailEnd type="arrow" w="med" len="med"/>
          </a:ln>
        </p:spPr>
      </p:sp>
      <p:sp>
        <p:nvSpPr>
          <p:cNvPr id="385" name="CustomShape 6"/>
          <p:cNvSpPr/>
          <p:nvPr/>
        </p:nvSpPr>
        <p:spPr>
          <a:xfrm>
            <a:off x="631080" y="3604320"/>
            <a:ext cx="2777760" cy="654840"/>
          </a:xfrm>
          <a:prstGeom prst="straightConnector1">
            <a:avLst/>
          </a:prstGeom>
          <a:noFill/>
          <a:ln w="57240">
            <a:solidFill>
              <a:srgbClr val="376092"/>
            </a:solidFill>
            <a:round/>
            <a:tailEnd type="arrow" w="med" len="med"/>
          </a:ln>
        </p:spPr>
      </p:sp>
      <p:sp>
        <p:nvSpPr>
          <p:cNvPr id="386" name="CustomShape 7"/>
          <p:cNvSpPr/>
          <p:nvPr/>
        </p:nvSpPr>
        <p:spPr>
          <a:xfrm rot="790200">
            <a:off x="324000" y="2803680"/>
            <a:ext cx="2777760" cy="456120"/>
          </a:xfrm>
          <a:prstGeom prst="rect">
            <a:avLst/>
          </a:prstGeom>
          <a:noFill/>
          <a:ln>
            <a:noFill/>
          </a:ln>
        </p:spPr>
        <p:txBody>
          <a:bodyPr lIns="90000" tIns="45000" rIns="90000" bIns="45000"/>
          <a:lstStyle/>
          <a:p>
            <a:pPr algn="ctr">
              <a:lnSpc>
                <a:spcPct val="100000"/>
              </a:lnSpc>
            </a:pPr>
            <a:r>
              <a:rPr lang="en-US" sz="2400" b="1">
                <a:solidFill>
                  <a:srgbClr val="000000"/>
                </a:solidFill>
                <a:latin typeface="Calibri"/>
              </a:rPr>
              <a:t>Incoming</a:t>
            </a:r>
            <a:r>
              <a:rPr lang="en-US" sz="2400">
                <a:solidFill>
                  <a:srgbClr val="000000"/>
                </a:solidFill>
                <a:latin typeface="Calibri"/>
              </a:rPr>
              <a:t> messages</a:t>
            </a:r>
            <a:endParaRPr/>
          </a:p>
        </p:txBody>
      </p:sp>
      <p:sp>
        <p:nvSpPr>
          <p:cNvPr id="387" name="CustomShape 8"/>
          <p:cNvSpPr/>
          <p:nvPr/>
        </p:nvSpPr>
        <p:spPr>
          <a:xfrm rot="790200">
            <a:off x="904320" y="3931920"/>
            <a:ext cx="2777760" cy="456120"/>
          </a:xfrm>
          <a:prstGeom prst="rect">
            <a:avLst/>
          </a:prstGeom>
          <a:noFill/>
          <a:ln>
            <a:noFill/>
          </a:ln>
        </p:spPr>
        <p:txBody>
          <a:bodyPr lIns="90000" tIns="45000" rIns="90000" bIns="45000"/>
          <a:lstStyle/>
          <a:p>
            <a:pPr>
              <a:lnSpc>
                <a:spcPct val="100000"/>
              </a:lnSpc>
            </a:pPr>
            <a:r>
              <a:rPr lang="en-US" sz="2400">
                <a:solidFill>
                  <a:srgbClr val="000000"/>
                </a:solidFill>
                <a:latin typeface="Calibri"/>
              </a:rPr>
              <a:t>Methods calls</a:t>
            </a:r>
            <a:endParaRPr/>
          </a:p>
        </p:txBody>
      </p:sp>
      <p:sp>
        <p:nvSpPr>
          <p:cNvPr id="388" name="CustomShape 9"/>
          <p:cNvSpPr/>
          <p:nvPr/>
        </p:nvSpPr>
        <p:spPr>
          <a:xfrm flipV="1">
            <a:off x="5801760" y="3126960"/>
            <a:ext cx="2777760" cy="561240"/>
          </a:xfrm>
          <a:prstGeom prst="straightConnector1">
            <a:avLst/>
          </a:prstGeom>
          <a:noFill/>
          <a:ln w="57240">
            <a:solidFill>
              <a:srgbClr val="948A54"/>
            </a:solidFill>
            <a:round/>
            <a:tailEnd type="arrow" w="med" len="med"/>
          </a:ln>
        </p:spPr>
      </p:sp>
      <p:sp>
        <p:nvSpPr>
          <p:cNvPr id="389" name="CustomShape 10"/>
          <p:cNvSpPr/>
          <p:nvPr/>
        </p:nvSpPr>
        <p:spPr>
          <a:xfrm flipV="1">
            <a:off x="5807160" y="3426480"/>
            <a:ext cx="2777760" cy="561240"/>
          </a:xfrm>
          <a:prstGeom prst="straightConnector1">
            <a:avLst/>
          </a:prstGeom>
          <a:noFill/>
          <a:ln w="57240">
            <a:solidFill>
              <a:srgbClr val="948A54"/>
            </a:solidFill>
            <a:round/>
            <a:tailEnd type="arrow" w="med" len="med"/>
          </a:ln>
        </p:spPr>
      </p:sp>
      <p:sp>
        <p:nvSpPr>
          <p:cNvPr id="390" name="CustomShape 11"/>
          <p:cNvSpPr/>
          <p:nvPr/>
        </p:nvSpPr>
        <p:spPr>
          <a:xfrm flipV="1">
            <a:off x="5718960" y="3726000"/>
            <a:ext cx="2777760" cy="561240"/>
          </a:xfrm>
          <a:prstGeom prst="straightConnector1">
            <a:avLst/>
          </a:prstGeom>
          <a:noFill/>
          <a:ln w="57240">
            <a:solidFill>
              <a:srgbClr val="948A54"/>
            </a:solidFill>
            <a:round/>
            <a:tailEnd type="arrow" w="med" len="med"/>
          </a:ln>
        </p:spPr>
      </p:sp>
      <p:sp>
        <p:nvSpPr>
          <p:cNvPr id="391" name="CustomShape 12"/>
          <p:cNvSpPr/>
          <p:nvPr/>
        </p:nvSpPr>
        <p:spPr>
          <a:xfrm rot="20909400">
            <a:off x="6259680" y="2900160"/>
            <a:ext cx="1587600" cy="455760"/>
          </a:xfrm>
          <a:prstGeom prst="rect">
            <a:avLst/>
          </a:prstGeom>
          <a:noFill/>
          <a:ln>
            <a:noFill/>
          </a:ln>
        </p:spPr>
        <p:txBody>
          <a:bodyPr wrap="none" lIns="90000" tIns="45000" rIns="90000" bIns="45000"/>
          <a:lstStyle/>
          <a:p>
            <a:pPr>
              <a:lnSpc>
                <a:spcPct val="100000"/>
              </a:lnSpc>
            </a:pPr>
            <a:r>
              <a:rPr lang="en-US" sz="2400" b="1">
                <a:solidFill>
                  <a:srgbClr val="000000"/>
                </a:solidFill>
                <a:latin typeface="Calibri"/>
              </a:rPr>
              <a:t>Outgoing</a:t>
            </a:r>
            <a:r>
              <a:rPr lang="en-US" sz="2400">
                <a:solidFill>
                  <a:srgbClr val="000000"/>
                </a:solidFill>
                <a:latin typeface="Calibri"/>
              </a:rPr>
              <a:t> messages</a:t>
            </a:r>
            <a:endParaRPr/>
          </a:p>
        </p:txBody>
      </p:sp>
      <p:sp>
        <p:nvSpPr>
          <p:cNvPr id="392" name="CustomShape 13"/>
          <p:cNvSpPr/>
          <p:nvPr/>
        </p:nvSpPr>
        <p:spPr>
          <a:xfrm rot="20909400">
            <a:off x="6252840" y="3961440"/>
            <a:ext cx="1639440" cy="455760"/>
          </a:xfrm>
          <a:prstGeom prst="rect">
            <a:avLst/>
          </a:prstGeom>
          <a:noFill/>
          <a:ln>
            <a:noFill/>
          </a:ln>
        </p:spPr>
        <p:txBody>
          <a:bodyPr wrap="none" lIns="90000" tIns="45000" rIns="90000" bIns="45000"/>
          <a:lstStyle/>
          <a:p>
            <a:pPr>
              <a:lnSpc>
                <a:spcPct val="100000"/>
              </a:lnSpc>
            </a:pPr>
            <a:r>
              <a:rPr lang="en-US" sz="2400">
                <a:solidFill>
                  <a:srgbClr val="000000"/>
                </a:solidFill>
                <a:latin typeface="Calibri"/>
              </a:rPr>
              <a:t>Calls to ext. depend.</a:t>
            </a:r>
            <a:endParaRPr/>
          </a:p>
        </p:txBody>
      </p:sp>
      <p:sp>
        <p:nvSpPr>
          <p:cNvPr id="393" name="CustomShape 14"/>
          <p:cNvSpPr/>
          <p:nvPr/>
        </p:nvSpPr>
        <p:spPr>
          <a:xfrm>
            <a:off x="1372680" y="1671120"/>
            <a:ext cx="1005480" cy="577800"/>
          </a:xfrm>
          <a:prstGeom prst="rect">
            <a:avLst/>
          </a:prstGeom>
          <a:noFill/>
          <a:ln>
            <a:noFill/>
          </a:ln>
        </p:spPr>
        <p:txBody>
          <a:bodyPr wrap="none" lIns="90000" tIns="45000" rIns="90000" bIns="45000"/>
          <a:lstStyle/>
          <a:p>
            <a:pPr>
              <a:lnSpc>
                <a:spcPct val="100000"/>
              </a:lnSpc>
            </a:pPr>
            <a:r>
              <a:rPr lang="en-US" sz="3200">
                <a:solidFill>
                  <a:srgbClr val="000000"/>
                </a:solidFill>
                <a:latin typeface="Calibri"/>
              </a:rPr>
              <a:t>Receives</a:t>
            </a:r>
            <a:endParaRPr/>
          </a:p>
        </p:txBody>
      </p:sp>
      <p:sp>
        <p:nvSpPr>
          <p:cNvPr id="394" name="CustomShape 15"/>
          <p:cNvSpPr/>
          <p:nvPr/>
        </p:nvSpPr>
        <p:spPr>
          <a:xfrm>
            <a:off x="6219000" y="1663200"/>
            <a:ext cx="1315080" cy="577800"/>
          </a:xfrm>
          <a:prstGeom prst="rect">
            <a:avLst/>
          </a:prstGeom>
          <a:noFill/>
          <a:ln>
            <a:noFill/>
          </a:ln>
        </p:spPr>
        <p:txBody>
          <a:bodyPr wrap="none" lIns="90000" tIns="45000" rIns="90000" bIns="45000"/>
          <a:lstStyle/>
          <a:p>
            <a:pPr>
              <a:lnSpc>
                <a:spcPct val="100000"/>
              </a:lnSpc>
            </a:pPr>
            <a:r>
              <a:rPr lang="en-US" sz="3200">
                <a:solidFill>
                  <a:srgbClr val="000000"/>
                </a:solidFill>
                <a:latin typeface="Calibri"/>
              </a:rPr>
              <a:t>Sends/Does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Coding</a:t>
            </a:r>
            <a:endParaRPr/>
          </a:p>
        </p:txBody>
      </p:sp>
      <p:pic>
        <p:nvPicPr>
          <p:cNvPr id="183" name="Picture 6"/>
          <p:cNvPicPr/>
          <p:nvPr/>
        </p:nvPicPr>
        <p:blipFill>
          <a:blip r:embed="rId3"/>
          <a:stretch>
            <a:fillRect/>
          </a:stretch>
        </p:blipFill>
        <p:spPr>
          <a:xfrm>
            <a:off x="4257360" y="2981520"/>
            <a:ext cx="4886280" cy="3476880"/>
          </a:xfrm>
          <a:prstGeom prst="rect">
            <a:avLst/>
          </a:prstGeom>
          <a:ln>
            <a:noFill/>
          </a:ln>
        </p:spPr>
      </p:pic>
      <p:sp>
        <p:nvSpPr>
          <p:cNvPr id="184" name="TextShape 2"/>
          <p:cNvSpPr txBox="1"/>
          <p:nvPr/>
        </p:nvSpPr>
        <p:spPr>
          <a:xfrm>
            <a:off x="219240" y="1299960"/>
            <a:ext cx="3848760" cy="4525560"/>
          </a:xfrm>
          <a:prstGeom prst="rect">
            <a:avLst/>
          </a:prstGeom>
        </p:spPr>
        <p:txBody>
          <a:bodyPr/>
          <a:lstStyle/>
          <a:p>
            <a:pPr>
              <a:lnSpc>
                <a:spcPct val="100000"/>
              </a:lnSpc>
              <a:buFont typeface="Lucida Grande"/>
              <a:buChar char="–"/>
            </a:pPr>
            <a:r>
              <a:rPr lang="en-US" sz="3200">
                <a:solidFill>
                  <a:srgbClr val="333333"/>
                </a:solidFill>
                <a:latin typeface="CamingoDos Pro Cd"/>
              </a:rPr>
              <a:t>Several conversations</a:t>
            </a:r>
            <a:endParaRPr/>
          </a:p>
          <a:p>
            <a:pPr lvl="1">
              <a:lnSpc>
                <a:spcPct val="100000"/>
              </a:lnSpc>
              <a:buFont typeface="Arial"/>
              <a:buChar char="–"/>
            </a:pPr>
            <a:r>
              <a:rPr lang="en-US" sz="2800">
                <a:solidFill>
                  <a:srgbClr val="333333"/>
                </a:solidFill>
                <a:latin typeface="CamingoDos Pro Cd"/>
              </a:rPr>
              <a:t>Use your inside voice!</a:t>
            </a:r>
            <a:endParaRPr/>
          </a:p>
          <a:p>
            <a:pPr>
              <a:lnSpc>
                <a:spcPct val="100000"/>
              </a:lnSpc>
              <a:buFont typeface="Lucida Grande"/>
              <a:buChar char="–"/>
            </a:pPr>
            <a:r>
              <a:rPr lang="en-US" sz="3200">
                <a:solidFill>
                  <a:srgbClr val="333333"/>
                </a:solidFill>
                <a:latin typeface="CamingoDos Pro Cd"/>
              </a:rPr>
              <a:t>Laptops open (of course)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When do you use Mocks?</a:t>
            </a:r>
            <a:endParaRPr/>
          </a:p>
        </p:txBody>
      </p:sp>
      <p:sp>
        <p:nvSpPr>
          <p:cNvPr id="396" name="TextShape 2"/>
          <p:cNvSpPr txBox="1"/>
          <p:nvPr/>
        </p:nvSpPr>
        <p:spPr>
          <a:xfrm>
            <a:off x="133560" y="1409760"/>
            <a:ext cx="8903160" cy="4364280"/>
          </a:xfrm>
          <a:prstGeom prst="rect">
            <a:avLst/>
          </a:prstGeom>
        </p:spPr>
        <p:txBody>
          <a:bodyPr/>
          <a:lstStyle/>
          <a:p>
            <a:pPr>
              <a:lnSpc>
                <a:spcPct val="100000"/>
              </a:lnSpc>
            </a:pPr>
            <a:r>
              <a:rPr lang="en-US" sz="3200" dirty="0">
                <a:solidFill>
                  <a:srgbClr val="333333"/>
                </a:solidFill>
                <a:latin typeface="CamingoDos Pro Cd"/>
              </a:rPr>
              <a:t>Type of messages and method calls:</a:t>
            </a:r>
            <a:endParaRPr dirty="0"/>
          </a:p>
          <a:p>
            <a:pPr>
              <a:lnSpc>
                <a:spcPct val="100000"/>
              </a:lnSpc>
            </a:pPr>
            <a:endParaRPr dirty="0"/>
          </a:p>
          <a:p>
            <a:pPr>
              <a:lnSpc>
                <a:spcPct val="100000"/>
              </a:lnSpc>
              <a:buFont typeface="Lucida Grande"/>
              <a:buChar char="–"/>
            </a:pPr>
            <a:r>
              <a:rPr lang="en-US" sz="3200" b="1" dirty="0">
                <a:solidFill>
                  <a:srgbClr val="333333"/>
                </a:solidFill>
                <a:latin typeface="CamingoDos Pro Cd"/>
              </a:rPr>
              <a:t>Query</a:t>
            </a:r>
            <a:r>
              <a:rPr lang="en-US" sz="3200" dirty="0">
                <a:solidFill>
                  <a:srgbClr val="333333"/>
                </a:solidFill>
                <a:latin typeface="CamingoDos Pro Cd"/>
              </a:rPr>
              <a:t>: return something, change </a:t>
            </a:r>
            <a:r>
              <a:rPr lang="en-US" sz="3200" dirty="0" smtClean="0">
                <a:solidFill>
                  <a:srgbClr val="333333"/>
                </a:solidFill>
                <a:latin typeface="CamingoDos Pro Cd"/>
              </a:rPr>
              <a:t>nothing</a:t>
            </a:r>
          </a:p>
          <a:p>
            <a:pPr>
              <a:lnSpc>
                <a:spcPct val="100000"/>
              </a:lnSpc>
              <a:buFont typeface="Lucida Grande"/>
              <a:buChar char="–"/>
            </a:pPr>
            <a:endParaRPr lang="en-US" sz="3200" dirty="0">
              <a:solidFill>
                <a:srgbClr val="333333"/>
              </a:solidFill>
              <a:latin typeface="CamingoDos Pro Cd"/>
            </a:endParaRPr>
          </a:p>
          <a:p>
            <a:pPr>
              <a:lnSpc>
                <a:spcPct val="100000"/>
              </a:lnSpc>
              <a:buFont typeface="Lucida Grande"/>
              <a:buChar char="–"/>
            </a:pPr>
            <a:endParaRPr dirty="0"/>
          </a:p>
          <a:p>
            <a:pPr>
              <a:lnSpc>
                <a:spcPct val="100000"/>
              </a:lnSpc>
              <a:buFont typeface="Lucida Grande"/>
              <a:buChar char="–"/>
            </a:pPr>
            <a:r>
              <a:rPr lang="en-US" sz="3200" b="1" dirty="0">
                <a:solidFill>
                  <a:srgbClr val="333333"/>
                </a:solidFill>
                <a:latin typeface="CamingoDos Pro Cd"/>
              </a:rPr>
              <a:t>Command</a:t>
            </a:r>
            <a:r>
              <a:rPr lang="en-US" sz="3200" dirty="0">
                <a:solidFill>
                  <a:srgbClr val="333333"/>
                </a:solidFill>
                <a:latin typeface="CamingoDos Pro Cd"/>
              </a:rPr>
              <a:t>: return nothing, change something</a:t>
            </a:r>
            <a:endParaRPr dirty="0"/>
          </a:p>
          <a:p>
            <a:pPr>
              <a:lnSpc>
                <a:spcPct val="100000"/>
              </a:lnSpc>
            </a:pPr>
            <a:endParaRPr dirty="0"/>
          </a:p>
          <a:p>
            <a:pPr>
              <a:lnSpc>
                <a:spcPct val="100000"/>
              </a:lnSpc>
            </a:pPr>
            <a:endParaRPr dirty="0"/>
          </a:p>
          <a:p>
            <a:endParaRPr dirty="0"/>
          </a:p>
          <a:p>
            <a:endParaRPr dirty="0"/>
          </a:p>
          <a:p>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When do you use Mocks?</a:t>
            </a:r>
            <a:endParaRPr/>
          </a:p>
        </p:txBody>
      </p:sp>
      <p:sp>
        <p:nvSpPr>
          <p:cNvPr id="398" name="TextShape 2"/>
          <p:cNvSpPr txBox="1"/>
          <p:nvPr/>
        </p:nvSpPr>
        <p:spPr>
          <a:xfrm>
            <a:off x="457200" y="1409760"/>
            <a:ext cx="8229240" cy="4231440"/>
          </a:xfrm>
          <a:prstGeom prst="rect">
            <a:avLst/>
          </a:prstGeom>
        </p:spPr>
        <p:txBody>
          <a:bodyPr/>
          <a:lstStyle/>
          <a:p>
            <a:pPr>
              <a:lnSpc>
                <a:spcPct val="100000"/>
              </a:lnSpc>
            </a:pPr>
            <a:r>
              <a:rPr lang="en-US" sz="3200">
                <a:solidFill>
                  <a:srgbClr val="333333"/>
                </a:solidFill>
                <a:latin typeface="CamingoDos Pro Cd"/>
              </a:rPr>
              <a:t>Mock method calls</a:t>
            </a:r>
            <a:endParaRPr/>
          </a:p>
          <a:p>
            <a:pPr>
              <a:lnSpc>
                <a:spcPct val="100000"/>
              </a:lnSpc>
            </a:pPr>
            <a:endParaRPr/>
          </a:p>
          <a:p>
            <a:pPr>
              <a:lnSpc>
                <a:spcPct val="100000"/>
              </a:lnSpc>
            </a:pPr>
            <a:r>
              <a:rPr lang="en-US" sz="3200">
                <a:solidFill>
                  <a:srgbClr val="333333"/>
                </a:solidFill>
                <a:latin typeface="CamingoDos Pro Cd"/>
              </a:rPr>
              <a:t>done by the object under tests</a:t>
            </a:r>
            <a:endParaRPr/>
          </a:p>
          <a:p>
            <a:pPr>
              <a:lnSpc>
                <a:spcPct val="100000"/>
              </a:lnSpc>
            </a:pPr>
            <a:endParaRPr/>
          </a:p>
          <a:p>
            <a:pPr>
              <a:lnSpc>
                <a:spcPct val="100000"/>
              </a:lnSpc>
            </a:pPr>
            <a:r>
              <a:rPr lang="en-US" sz="3200">
                <a:solidFill>
                  <a:srgbClr val="333333"/>
                </a:solidFill>
                <a:latin typeface="CamingoDos Pro Cd"/>
              </a:rPr>
              <a:t>to external dependencies’ methods that </a:t>
            </a:r>
            <a:endParaRPr/>
          </a:p>
          <a:p>
            <a:pPr>
              <a:lnSpc>
                <a:spcPct val="100000"/>
              </a:lnSpc>
            </a:pPr>
            <a:r>
              <a:rPr lang="en-US" sz="3200">
                <a:solidFill>
                  <a:srgbClr val="333333"/>
                </a:solidFill>
                <a:latin typeface="CamingoDos Pro Cd"/>
              </a:rPr>
              <a:t>return nothing (void) </a:t>
            </a:r>
            <a:endParaRPr/>
          </a:p>
          <a:p>
            <a:pPr>
              <a:lnSpc>
                <a:spcPct val="100000"/>
              </a:lnSpc>
            </a:pPr>
            <a:r>
              <a:rPr lang="en-US" sz="3200">
                <a:solidFill>
                  <a:srgbClr val="333333"/>
                </a:solidFill>
                <a:latin typeface="CamingoDos Pro Cd"/>
              </a:rPr>
              <a:t>and change nothing (visible state)</a:t>
            </a:r>
            <a:endParaRPr/>
          </a:p>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When do you use Mocks?</a:t>
            </a:r>
            <a:endParaRPr/>
          </a:p>
        </p:txBody>
      </p:sp>
      <p:pic>
        <p:nvPicPr>
          <p:cNvPr id="400" name="Picture 4"/>
          <p:cNvPicPr/>
          <p:nvPr/>
        </p:nvPicPr>
        <p:blipFill>
          <a:blip r:embed="rId3"/>
          <a:stretch>
            <a:fillRect/>
          </a:stretch>
        </p:blipFill>
        <p:spPr>
          <a:xfrm>
            <a:off x="-2520" y="1198800"/>
            <a:ext cx="9143640" cy="5948280"/>
          </a:xfrm>
          <a:prstGeom prst="rect">
            <a:avLst/>
          </a:prstGeom>
          <a:ln>
            <a:noFill/>
          </a:ln>
        </p:spPr>
      </p:pic>
      <p:sp>
        <p:nvSpPr>
          <p:cNvPr id="401" name="CustomShape 2"/>
          <p:cNvSpPr/>
          <p:nvPr/>
        </p:nvSpPr>
        <p:spPr>
          <a:xfrm>
            <a:off x="6770918" y="5697360"/>
            <a:ext cx="1394280" cy="456120"/>
          </a:xfrm>
          <a:prstGeom prst="rect">
            <a:avLst/>
          </a:prstGeom>
          <a:noFill/>
          <a:ln>
            <a:noFill/>
          </a:ln>
        </p:spPr>
        <p:txBody>
          <a:bodyPr wrap="none" lIns="90000" tIns="45000" rIns="90000" bIns="45000"/>
          <a:lstStyle/>
          <a:p>
            <a:pPr>
              <a:lnSpc>
                <a:spcPct val="100000"/>
              </a:lnSpc>
            </a:pPr>
            <a:r>
              <a:rPr lang="en-US" sz="2400">
                <a:solidFill>
                  <a:srgbClr val="000000"/>
                </a:solidFill>
                <a:latin typeface="Calibri"/>
              </a:rPr>
              <a:t>From Sandi Metz</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How do you use it (Moq)?</a:t>
            </a:r>
            <a:endParaRPr/>
          </a:p>
        </p:txBody>
      </p:sp>
      <p:sp>
        <p:nvSpPr>
          <p:cNvPr id="403"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04" name="CustomShape 3"/>
          <p:cNvSpPr/>
          <p:nvPr/>
        </p:nvSpPr>
        <p:spPr>
          <a:xfrm>
            <a:off x="869794" y="3468029"/>
            <a:ext cx="7685965" cy="1022251"/>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var mockPrice = new Mock&lt;IPrice&gt;();</a:t>
            </a:r>
            <a:endParaRPr/>
          </a:p>
          <a:p>
            <a:pPr>
              <a:lnSpc>
                <a:spcPct val="100000"/>
              </a:lnSpc>
            </a:pPr>
            <a:r>
              <a:rPr lang="en-US">
                <a:solidFill>
                  <a:srgbClr val="FFFFFF"/>
                </a:solidFill>
                <a:latin typeface="Courier New"/>
              </a:rPr>
              <a:t>mockPrice.Setup(foo =&gt; foo.CalculateRental(It.IsAny&lt;string&gt;())).Returns(10);</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What do you test with Mocks?</a:t>
            </a:r>
            <a:endParaRPr/>
          </a:p>
        </p:txBody>
      </p:sp>
      <p:sp>
        <p:nvSpPr>
          <p:cNvPr id="406"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07" name="CustomShape 3"/>
          <p:cNvSpPr/>
          <p:nvPr/>
        </p:nvSpPr>
        <p:spPr>
          <a:xfrm>
            <a:off x="589320" y="3535560"/>
            <a:ext cx="7966440" cy="45756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mockPrice.Verify(foo =&gt; foo.CalculateRental("Avatar"));</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How do you use it (Mockito)?</a:t>
            </a:r>
            <a:endParaRPr/>
          </a:p>
        </p:txBody>
      </p:sp>
      <p:sp>
        <p:nvSpPr>
          <p:cNvPr id="409"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10" name="CustomShape 3"/>
          <p:cNvSpPr/>
          <p:nvPr/>
        </p:nvSpPr>
        <p:spPr>
          <a:xfrm>
            <a:off x="345690" y="3378820"/>
            <a:ext cx="8486078" cy="1382751"/>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dirty="0">
                <a:solidFill>
                  <a:srgbClr val="FFFFFF"/>
                </a:solidFill>
                <a:latin typeface="Courier New"/>
              </a:rPr>
              <a:t>import static </a:t>
            </a:r>
            <a:r>
              <a:rPr lang="en-US" dirty="0" err="1">
                <a:solidFill>
                  <a:srgbClr val="FFFFFF"/>
                </a:solidFill>
                <a:latin typeface="Courier New"/>
              </a:rPr>
              <a:t>org.mockito.Mockito</a:t>
            </a:r>
            <a:r>
              <a:rPr lang="en-US" dirty="0">
                <a:solidFill>
                  <a:srgbClr val="FFFFFF"/>
                </a:solidFill>
                <a:latin typeface="Courier New"/>
              </a:rPr>
              <a:t>.*;</a:t>
            </a:r>
            <a:endParaRPr dirty="0"/>
          </a:p>
          <a:p>
            <a:pPr>
              <a:lnSpc>
                <a:spcPct val="100000"/>
              </a:lnSpc>
            </a:pPr>
            <a:r>
              <a:rPr lang="en-US" dirty="0">
                <a:solidFill>
                  <a:srgbClr val="FFFFFF"/>
                </a:solidFill>
                <a:latin typeface="Courier New"/>
              </a:rPr>
              <a:t>…</a:t>
            </a:r>
            <a:endParaRPr dirty="0"/>
          </a:p>
          <a:p>
            <a:pPr>
              <a:lnSpc>
                <a:spcPct val="100000"/>
              </a:lnSpc>
            </a:pPr>
            <a:r>
              <a:rPr lang="en-US" dirty="0">
                <a:solidFill>
                  <a:srgbClr val="FFFFFF"/>
                </a:solidFill>
                <a:latin typeface="Courier New"/>
              </a:rPr>
              <a:t>Price mock = mock(</a:t>
            </a:r>
            <a:r>
              <a:rPr lang="en-US" dirty="0" err="1">
                <a:solidFill>
                  <a:srgbClr val="FFFFFF"/>
                </a:solidFill>
                <a:latin typeface="Courier New"/>
              </a:rPr>
              <a:t>IPrice.class</a:t>
            </a:r>
            <a:r>
              <a:rPr lang="en-US" dirty="0">
                <a:solidFill>
                  <a:srgbClr val="FFFFFF"/>
                </a:solidFill>
                <a:latin typeface="Courier New"/>
              </a:rPr>
              <a:t>);</a:t>
            </a:r>
            <a:endParaRPr dirty="0"/>
          </a:p>
          <a:p>
            <a:pPr>
              <a:lnSpc>
                <a:spcPct val="100000"/>
              </a:lnSpc>
            </a:pPr>
            <a:r>
              <a:rPr lang="en-US" dirty="0">
                <a:solidFill>
                  <a:srgbClr val="FFFFFF"/>
                </a:solidFill>
                <a:latin typeface="Courier New"/>
              </a:rPr>
              <a:t>when(</a:t>
            </a:r>
            <a:r>
              <a:rPr lang="en-US" dirty="0" err="1">
                <a:solidFill>
                  <a:srgbClr val="FFFFFF"/>
                </a:solidFill>
                <a:latin typeface="Courier New"/>
              </a:rPr>
              <a:t>mockPrice.calculateRental</a:t>
            </a:r>
            <a:r>
              <a:rPr lang="en-US" dirty="0">
                <a:solidFill>
                  <a:srgbClr val="FFFFFF"/>
                </a:solidFill>
                <a:latin typeface="Courier New"/>
              </a:rPr>
              <a:t>(</a:t>
            </a:r>
            <a:r>
              <a:rPr lang="en-US" dirty="0" err="1">
                <a:solidFill>
                  <a:srgbClr val="FFFFFF"/>
                </a:solidFill>
                <a:latin typeface="Courier New"/>
              </a:rPr>
              <a:t>anyString</a:t>
            </a:r>
            <a:r>
              <a:rPr lang="en-US" dirty="0">
                <a:solidFill>
                  <a:srgbClr val="FFFFFF"/>
                </a:solidFill>
                <a:latin typeface="Courier New"/>
              </a:rPr>
              <a:t>()).</a:t>
            </a:r>
            <a:r>
              <a:rPr lang="en-US" dirty="0" err="1">
                <a:solidFill>
                  <a:srgbClr val="FFFFFF"/>
                </a:solidFill>
                <a:latin typeface="Courier New"/>
              </a:rPr>
              <a:t>thenReturn</a:t>
            </a:r>
            <a:r>
              <a:rPr lang="en-US" dirty="0">
                <a:solidFill>
                  <a:srgbClr val="FFFFFF"/>
                </a:solidFill>
                <a:latin typeface="Courier New"/>
              </a:rPr>
              <a:t>(10);</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What do you test?</a:t>
            </a:r>
            <a:endParaRPr/>
          </a:p>
        </p:txBody>
      </p:sp>
      <p:sp>
        <p:nvSpPr>
          <p:cNvPr id="412"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Object interactions</a:t>
            </a:r>
            <a:endParaRPr/>
          </a:p>
          <a:p>
            <a:pPr lvl="1">
              <a:lnSpc>
                <a:spcPct val="100000"/>
              </a:lnSpc>
              <a:buFont typeface="Arial"/>
              <a:buChar char="–"/>
            </a:pPr>
            <a:r>
              <a:rPr lang="en-US" sz="2800">
                <a:solidFill>
                  <a:srgbClr val="333333"/>
                </a:solidFill>
                <a:latin typeface="CamingoDos Pro Cd"/>
              </a:rPr>
              <a:t>Method called correctly.</a:t>
            </a:r>
            <a:endParaRPr/>
          </a:p>
          <a:p>
            <a:pPr lvl="1">
              <a:lnSpc>
                <a:spcPct val="100000"/>
              </a:lnSpc>
              <a:buFont typeface="Arial"/>
              <a:buChar char="–"/>
            </a:pPr>
            <a:r>
              <a:rPr lang="en-US" sz="2800">
                <a:solidFill>
                  <a:srgbClr val="333333"/>
                </a:solidFill>
                <a:latin typeface="CamingoDos Pro Cd"/>
              </a:rPr>
              <a:t>Correct parameters are passed.</a:t>
            </a:r>
            <a:endParaRPr/>
          </a:p>
        </p:txBody>
      </p:sp>
      <p:sp>
        <p:nvSpPr>
          <p:cNvPr id="413" name="CustomShape 3"/>
          <p:cNvSpPr/>
          <p:nvPr/>
        </p:nvSpPr>
        <p:spPr>
          <a:xfrm>
            <a:off x="860040" y="3535560"/>
            <a:ext cx="7695720" cy="457560"/>
          </a:xfrm>
          <a:prstGeom prst="rect">
            <a:avLst/>
          </a:prstGeom>
          <a:solidFill>
            <a:srgbClr val="000000"/>
          </a:solidFill>
          <a:ln w="38160">
            <a:solidFill>
              <a:srgbClr val="F15A22"/>
            </a:solidFill>
            <a:round/>
          </a:ln>
        </p:spPr>
        <p:txBody>
          <a:bodyPr lIns="182880" tIns="91440" rIns="182880" bIns="91440"/>
          <a:lstStyle/>
          <a:p>
            <a:pPr>
              <a:lnSpc>
                <a:spcPct val="100000"/>
              </a:lnSpc>
            </a:pPr>
            <a:r>
              <a:rPr lang="en-US">
                <a:solidFill>
                  <a:srgbClr val="FFFFFF"/>
                </a:solidFill>
                <a:latin typeface="Courier New"/>
              </a:rPr>
              <a:t>verify(mockPrice).calculateRental("Avatar");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Suggestions</a:t>
            </a:r>
            <a:endParaRPr/>
          </a:p>
        </p:txBody>
      </p:sp>
      <p:sp>
        <p:nvSpPr>
          <p:cNvPr id="415"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dirty="0">
                <a:solidFill>
                  <a:srgbClr val="333333"/>
                </a:solidFill>
                <a:latin typeface="CamingoDos Pro Cd"/>
              </a:rPr>
              <a:t>Mock/Stub instead of creating ‘new’ </a:t>
            </a:r>
            <a:r>
              <a:rPr lang="en-US" sz="3200" dirty="0" smtClean="0">
                <a:solidFill>
                  <a:srgbClr val="333333"/>
                </a:solidFill>
                <a:latin typeface="CamingoDos Pro Cd"/>
              </a:rPr>
              <a:t>objects</a:t>
            </a:r>
          </a:p>
          <a:p>
            <a:pPr>
              <a:lnSpc>
                <a:spcPct val="100000"/>
              </a:lnSpc>
              <a:buFont typeface="Lucida Grande"/>
              <a:buChar char="–"/>
            </a:pPr>
            <a:endParaRPr dirty="0"/>
          </a:p>
          <a:p>
            <a:pPr>
              <a:lnSpc>
                <a:spcPct val="100000"/>
              </a:lnSpc>
              <a:buFont typeface="Lucida Grande"/>
              <a:buChar char="–"/>
            </a:pPr>
            <a:r>
              <a:rPr lang="en-US" sz="3200" dirty="0">
                <a:solidFill>
                  <a:srgbClr val="333333"/>
                </a:solidFill>
                <a:latin typeface="CamingoDos Pro Cd"/>
              </a:rPr>
              <a:t>Only mock those methods that SUT </a:t>
            </a:r>
            <a:r>
              <a:rPr lang="en-US" sz="3200" dirty="0" smtClean="0">
                <a:solidFill>
                  <a:srgbClr val="333333"/>
                </a:solidFill>
                <a:latin typeface="CamingoDos Pro Cd"/>
              </a:rPr>
              <a:t>calls</a:t>
            </a:r>
          </a:p>
          <a:p>
            <a:pPr>
              <a:lnSpc>
                <a:spcPct val="100000"/>
              </a:lnSpc>
              <a:buFont typeface="Lucida Grande"/>
              <a:buChar char="–"/>
            </a:pPr>
            <a:endParaRPr dirty="0"/>
          </a:p>
          <a:p>
            <a:pPr>
              <a:lnSpc>
                <a:spcPct val="100000"/>
              </a:lnSpc>
              <a:buFont typeface="Lucida Grande"/>
              <a:buChar char="–"/>
            </a:pPr>
            <a:r>
              <a:rPr lang="en-US" sz="3200" dirty="0">
                <a:solidFill>
                  <a:srgbClr val="333333"/>
                </a:solidFill>
                <a:latin typeface="CamingoDos Pro Cd"/>
              </a:rPr>
              <a:t>Consider carefully where to use Mocks and where Stubs</a:t>
            </a:r>
            <a:endParaRPr dirty="0"/>
          </a:p>
          <a:p>
            <a:pPr>
              <a:lnSpc>
                <a:spcPct val="100000"/>
              </a:lnSpc>
            </a:pPr>
            <a:endParaRPr dirty="0"/>
          </a:p>
          <a:p>
            <a:pPr>
              <a:lnSpc>
                <a:spcPct val="100000"/>
              </a:lnSpc>
            </a:pPr>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Functional Testing</a:t>
            </a:r>
            <a:endParaRPr/>
          </a:p>
        </p:txBody>
      </p:sp>
      <p:sp>
        <p:nvSpPr>
          <p:cNvPr id="417"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What is Functional Testing?</a:t>
            </a:r>
            <a:endParaRPr/>
          </a:p>
        </p:txBody>
      </p:sp>
      <p:sp>
        <p:nvSpPr>
          <p:cNvPr id="419" name="TextShape 2"/>
          <p:cNvSpPr txBox="1"/>
          <p:nvPr/>
        </p:nvSpPr>
        <p:spPr>
          <a:xfrm>
            <a:off x="457200" y="1410629"/>
            <a:ext cx="8229240" cy="4173480"/>
          </a:xfrm>
          <a:prstGeom prst="rect">
            <a:avLst/>
          </a:prstGeom>
        </p:spPr>
        <p:txBody>
          <a:bodyPr/>
          <a:lstStyle/>
          <a:p>
            <a:pPr>
              <a:lnSpc>
                <a:spcPct val="100000"/>
              </a:lnSpc>
            </a:pPr>
            <a:r>
              <a:rPr lang="en-US" sz="2400">
                <a:solidFill>
                  <a:srgbClr val="333333"/>
                </a:solidFill>
                <a:latin typeface="CamingoDos Pro Cd"/>
              </a:rPr>
              <a:t>Definitions</a:t>
            </a:r>
            <a:endParaRPr sz="2400"/>
          </a:p>
          <a:p>
            <a:pPr lvl="1">
              <a:lnSpc>
                <a:spcPct val="100000"/>
              </a:lnSpc>
              <a:buFont typeface="Arial"/>
              <a:buChar char="–"/>
            </a:pPr>
            <a:r>
              <a:rPr lang="en-US" sz="2400" dirty="0">
                <a:solidFill>
                  <a:srgbClr val="333333"/>
                </a:solidFill>
                <a:latin typeface="CamingoDos Pro Cd"/>
              </a:rPr>
              <a:t>Functional testing refers to tests that verify a specific action or function of the code. These are usually found in the code requirements documentation, although some development methodologies work from use cases or user stories. Functional tests tend to answer the question of "can the user do this" or "does this particular feature work". </a:t>
            </a:r>
            <a:endParaRPr sz="2400" dirty="0"/>
          </a:p>
          <a:p>
            <a:pPr algn="r">
              <a:lnSpc>
                <a:spcPct val="100000"/>
              </a:lnSpc>
              <a:buFont typeface="Lucida Grande"/>
              <a:buChar char="-"/>
            </a:pPr>
            <a:r>
              <a:rPr lang="en-US" sz="2400" i="1" dirty="0">
                <a:solidFill>
                  <a:srgbClr val="333333"/>
                </a:solidFill>
                <a:latin typeface="CamingoDos Pro Cd"/>
              </a:rPr>
              <a:t>Wikipedia</a:t>
            </a:r>
            <a:endParaRPr sz="2400" dirty="0"/>
          </a:p>
          <a:p>
            <a:pPr lvl="1">
              <a:lnSpc>
                <a:spcPct val="100000"/>
              </a:lnSpc>
              <a:buFont typeface="Arial"/>
              <a:buChar char="–"/>
            </a:pPr>
            <a:r>
              <a:rPr lang="en-US" sz="2400" dirty="0">
                <a:solidFill>
                  <a:srgbClr val="333333"/>
                </a:solidFill>
                <a:latin typeface="CamingoDos Pro Cd"/>
              </a:rPr>
              <a:t>Business-facing, product-facing tests</a:t>
            </a:r>
            <a:endParaRPr sz="2400" dirty="0"/>
          </a:p>
          <a:p>
            <a:pPr lvl="1">
              <a:lnSpc>
                <a:spcPct val="100000"/>
              </a:lnSpc>
              <a:buFont typeface="Arial"/>
              <a:buChar char="–"/>
            </a:pPr>
            <a:r>
              <a:rPr lang="en-US" sz="2400" dirty="0">
                <a:solidFill>
                  <a:srgbClr val="333333"/>
                </a:solidFill>
                <a:latin typeface="CamingoDos Pro Cd"/>
              </a:rPr>
              <a:t>Tests that prove you “built the right thing” (as opposed to “built the thing right”)</a:t>
            </a:r>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Why Are We Here?</a:t>
            </a:r>
            <a:endParaRPr/>
          </a:p>
        </p:txBody>
      </p:sp>
      <p:sp>
        <p:nvSpPr>
          <p:cNvPr id="186" name="CustomShape 2"/>
          <p:cNvSpPr/>
          <p:nvPr/>
        </p:nvSpPr>
        <p:spPr>
          <a:xfrm>
            <a:off x="0" y="1600200"/>
            <a:ext cx="2178720" cy="456840"/>
          </a:xfrm>
          <a:prstGeom prst="rect">
            <a:avLst/>
          </a:prstGeom>
          <a:noFill/>
          <a:ln>
            <a:noFill/>
          </a:ln>
        </p:spPr>
        <p:txBody>
          <a:bodyPr lIns="90000" tIns="45000" rIns="90000" bIns="45000"/>
          <a:lstStyle/>
          <a:p>
            <a:pPr algn="ctr">
              <a:lnSpc>
                <a:spcPct val="100000"/>
              </a:lnSpc>
            </a:pPr>
            <a:r>
              <a:rPr lang="en-US" sz="2800">
                <a:solidFill>
                  <a:srgbClr val="292929"/>
                </a:solidFill>
                <a:latin typeface="Calibri"/>
                <a:ea typeface="Arial"/>
              </a:rPr>
              <a:t>Hopes</a:t>
            </a:r>
            <a:endParaRPr/>
          </a:p>
        </p:txBody>
      </p:sp>
      <p:sp>
        <p:nvSpPr>
          <p:cNvPr id="187" name="CustomShape 3"/>
          <p:cNvSpPr/>
          <p:nvPr/>
        </p:nvSpPr>
        <p:spPr>
          <a:xfrm>
            <a:off x="7313760" y="1600200"/>
            <a:ext cx="2045880" cy="456840"/>
          </a:xfrm>
          <a:prstGeom prst="rect">
            <a:avLst/>
          </a:prstGeom>
          <a:noFill/>
          <a:ln w="9360">
            <a:noFill/>
          </a:ln>
        </p:spPr>
        <p:txBody>
          <a:bodyPr/>
          <a:lstStyle/>
          <a:p>
            <a:pPr algn="ctr">
              <a:lnSpc>
                <a:spcPct val="100000"/>
              </a:lnSpc>
            </a:pPr>
            <a:r>
              <a:rPr lang="en-US" sz="2800">
                <a:solidFill>
                  <a:srgbClr val="292929"/>
                </a:solidFill>
                <a:latin typeface="Calibri"/>
                <a:ea typeface="Arial"/>
              </a:rPr>
              <a:t>Concerns</a:t>
            </a:r>
            <a:endParaRPr/>
          </a:p>
        </p:txBody>
      </p:sp>
      <p:pic>
        <p:nvPicPr>
          <p:cNvPr id="188" name="Picture 5"/>
          <p:cNvPicPr/>
          <p:nvPr/>
        </p:nvPicPr>
        <p:blipFill>
          <a:blip r:embed="rId2"/>
          <a:stretch>
            <a:fillRect/>
          </a:stretch>
        </p:blipFill>
        <p:spPr>
          <a:xfrm>
            <a:off x="1675080" y="1600200"/>
            <a:ext cx="2124000" cy="4190760"/>
          </a:xfrm>
          <a:prstGeom prst="rect">
            <a:avLst/>
          </a:prstGeom>
          <a:ln>
            <a:noFill/>
          </a:ln>
        </p:spPr>
      </p:pic>
      <p:pic>
        <p:nvPicPr>
          <p:cNvPr id="189" name="Picture 6"/>
          <p:cNvPicPr/>
          <p:nvPr/>
        </p:nvPicPr>
        <p:blipFill>
          <a:blip r:embed="rId3"/>
          <a:stretch>
            <a:fillRect/>
          </a:stretch>
        </p:blipFill>
        <p:spPr>
          <a:xfrm>
            <a:off x="6008760" y="1600200"/>
            <a:ext cx="1304640" cy="41907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6">
                                            <p:txEl>
                                              <p:pRg st="0" end="6"/>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87">
                                            <p:txEl>
                                              <p:pRg st="0" end="9"/>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What is Functional Testing?</a:t>
            </a:r>
            <a:endParaRPr/>
          </a:p>
        </p:txBody>
      </p:sp>
      <p:sp>
        <p:nvSpPr>
          <p:cNvPr id="421" name="TextShape 2"/>
          <p:cNvSpPr txBox="1"/>
          <p:nvPr/>
        </p:nvSpPr>
        <p:spPr>
          <a:xfrm>
            <a:off x="457200" y="1359720"/>
            <a:ext cx="8229240" cy="4414320"/>
          </a:xfrm>
          <a:prstGeom prst="rect">
            <a:avLst/>
          </a:prstGeom>
        </p:spPr>
        <p:txBody>
          <a:bodyPr/>
          <a:lstStyle/>
          <a:p>
            <a:pPr>
              <a:lnSpc>
                <a:spcPct val="100000"/>
              </a:lnSpc>
            </a:pPr>
            <a:r>
              <a:rPr lang="en-US" sz="3200">
                <a:solidFill>
                  <a:srgbClr val="333333"/>
                </a:solidFill>
                <a:latin typeface="CamingoDos Pro Cd"/>
              </a:rPr>
              <a:t>Types of Functional Tests</a:t>
            </a:r>
            <a:endParaRPr/>
          </a:p>
          <a:p>
            <a:pPr lvl="1">
              <a:lnSpc>
                <a:spcPct val="100000"/>
              </a:lnSpc>
              <a:buFont typeface="Arial"/>
              <a:buChar char="–"/>
            </a:pPr>
            <a:r>
              <a:rPr lang="en-US" sz="2800" b="1">
                <a:solidFill>
                  <a:srgbClr val="333333"/>
                </a:solidFill>
                <a:latin typeface="CamingoDos Pro Cd"/>
              </a:rPr>
              <a:t>Acceptance tests</a:t>
            </a:r>
            <a:r>
              <a:rPr lang="en-US" sz="2800">
                <a:solidFill>
                  <a:srgbClr val="333333"/>
                </a:solidFill>
                <a:latin typeface="CamingoDos Pro Cd"/>
              </a:rPr>
              <a:t>, testing "from a user perspective”</a:t>
            </a:r>
            <a:endParaRPr/>
          </a:p>
          <a:p>
            <a:pPr lvl="2">
              <a:lnSpc>
                <a:spcPct val="100000"/>
              </a:lnSpc>
              <a:buFont typeface="Arial"/>
              <a:buChar char="•"/>
            </a:pPr>
            <a:r>
              <a:rPr lang="en-US" sz="2400">
                <a:solidFill>
                  <a:srgbClr val="333333"/>
                </a:solidFill>
                <a:latin typeface="CamingoDos Pro Cd"/>
              </a:rPr>
              <a:t>Particularly relevant in Agile</a:t>
            </a:r>
            <a:endParaRPr/>
          </a:p>
          <a:p>
            <a:pPr lvl="2">
              <a:lnSpc>
                <a:spcPct val="100000"/>
              </a:lnSpc>
              <a:buFont typeface="Arial"/>
              <a:buChar char="•"/>
            </a:pPr>
            <a:r>
              <a:rPr lang="en-US" sz="2400">
                <a:solidFill>
                  <a:srgbClr val="333333"/>
                </a:solidFill>
                <a:latin typeface="CamingoDos Pro Cd"/>
              </a:rPr>
              <a:t>Guarantees that the requirement is implemented in the software as specified</a:t>
            </a:r>
            <a:endParaRPr/>
          </a:p>
          <a:p>
            <a:endParaRPr/>
          </a:p>
          <a:p>
            <a:pPr lvl="1">
              <a:lnSpc>
                <a:spcPct val="100000"/>
              </a:lnSpc>
              <a:buFont typeface="Arial"/>
              <a:buChar char="–"/>
            </a:pPr>
            <a:r>
              <a:rPr lang="en-US" sz="2800" b="1">
                <a:solidFill>
                  <a:srgbClr val="333333"/>
                </a:solidFill>
                <a:latin typeface="CamingoDos Pro Cd"/>
              </a:rPr>
              <a:t>Regression</a:t>
            </a:r>
            <a:r>
              <a:rPr lang="en-US" sz="2800">
                <a:solidFill>
                  <a:srgbClr val="333333"/>
                </a:solidFill>
                <a:latin typeface="CamingoDos Pro Cd"/>
              </a:rPr>
              <a:t> tests that reflect a particular defect found in production</a:t>
            </a:r>
            <a:endParaRPr/>
          </a:p>
          <a:p>
            <a:endParaRPr/>
          </a:p>
          <a:p>
            <a:pPr lvl="1">
              <a:lnSpc>
                <a:spcPct val="100000"/>
              </a:lnSpc>
              <a:buFont typeface="Arial"/>
              <a:buChar char="–"/>
            </a:pPr>
            <a:r>
              <a:rPr lang="en-US" sz="2800" b="1">
                <a:solidFill>
                  <a:srgbClr val="333333"/>
                </a:solidFill>
                <a:latin typeface="CamingoDos Pro Cd"/>
              </a:rPr>
              <a:t>System Integration </a:t>
            </a:r>
            <a:r>
              <a:rPr lang="en-US" sz="2800">
                <a:solidFill>
                  <a:srgbClr val="333333"/>
                </a:solidFill>
                <a:latin typeface="CamingoDos Pro Cd"/>
              </a:rPr>
              <a:t>testing (i.e. does the application work all the way through)</a:t>
            </a:r>
            <a:endParaRPr/>
          </a:p>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What is Functional Testing?</a:t>
            </a:r>
            <a:endParaRPr/>
          </a:p>
        </p:txBody>
      </p:sp>
      <p:sp>
        <p:nvSpPr>
          <p:cNvPr id="423" name="CustomShape 2"/>
          <p:cNvSpPr/>
          <p:nvPr/>
        </p:nvSpPr>
        <p:spPr>
          <a:xfrm>
            <a:off x="457200" y="1306440"/>
            <a:ext cx="8229240" cy="445680"/>
          </a:xfrm>
          <a:prstGeom prst="rect">
            <a:avLst/>
          </a:prstGeom>
          <a:noFill/>
          <a:ln w="9360">
            <a:noFill/>
          </a:ln>
        </p:spPr>
        <p:txBody>
          <a:bodyPr anchor="b"/>
          <a:lstStyle/>
          <a:p>
            <a:pPr>
              <a:lnSpc>
                <a:spcPct val="100000"/>
              </a:lnSpc>
            </a:pPr>
            <a:r>
              <a:rPr lang="en-US" sz="2800">
                <a:solidFill>
                  <a:srgbClr val="000000"/>
                </a:solidFill>
                <a:latin typeface="Calibri"/>
              </a:rPr>
              <a:t>Example of automated functional test</a:t>
            </a:r>
            <a:endParaRPr/>
          </a:p>
        </p:txBody>
      </p:sp>
      <p:pic>
        <p:nvPicPr>
          <p:cNvPr id="424" name="Picture 6"/>
          <p:cNvPicPr/>
          <p:nvPr/>
        </p:nvPicPr>
        <p:blipFill>
          <a:blip r:embed="rId3"/>
          <a:stretch>
            <a:fillRect/>
          </a:stretch>
        </p:blipFill>
        <p:spPr>
          <a:xfrm>
            <a:off x="539640" y="2362320"/>
            <a:ext cx="3543120" cy="1726920"/>
          </a:xfrm>
          <a:prstGeom prst="rect">
            <a:avLst/>
          </a:prstGeom>
          <a:ln>
            <a:noFill/>
          </a:ln>
        </p:spPr>
      </p:pic>
      <p:pic>
        <p:nvPicPr>
          <p:cNvPr id="425" name="Picture 7"/>
          <p:cNvPicPr/>
          <p:nvPr/>
        </p:nvPicPr>
        <p:blipFill>
          <a:blip r:embed="rId4"/>
          <a:stretch>
            <a:fillRect/>
          </a:stretch>
        </p:blipFill>
        <p:spPr>
          <a:xfrm>
            <a:off x="3852000" y="2362320"/>
            <a:ext cx="4975200" cy="3733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Functional Testing</a:t>
            </a:r>
            <a:endParaRPr/>
          </a:p>
        </p:txBody>
      </p:sp>
      <p:sp>
        <p:nvSpPr>
          <p:cNvPr id="427"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Automating Functional Tests</a:t>
            </a:r>
            <a:endParaRPr/>
          </a:p>
          <a:p>
            <a:pPr lvl="1">
              <a:lnSpc>
                <a:spcPct val="100000"/>
              </a:lnSpc>
              <a:buFont typeface="Arial"/>
              <a:buChar char="–"/>
            </a:pPr>
            <a:r>
              <a:rPr lang="en-US" sz="2800">
                <a:solidFill>
                  <a:srgbClr val="333333"/>
                </a:solidFill>
                <a:latin typeface="CamingoDos Pro Cd"/>
              </a:rPr>
              <a:t>Functional Test Automation Makes Testing an Asset</a:t>
            </a:r>
            <a:endParaRPr/>
          </a:p>
          <a:p>
            <a:pPr lvl="1">
              <a:lnSpc>
                <a:spcPct val="100000"/>
              </a:lnSpc>
              <a:buFont typeface="Arial"/>
              <a:buChar char="–"/>
            </a:pPr>
            <a:r>
              <a:rPr lang="en-US" sz="2800">
                <a:solidFill>
                  <a:srgbClr val="333333"/>
                </a:solidFill>
                <a:latin typeface="CamingoDos Pro Cd"/>
              </a:rPr>
              <a:t>Living documentation</a:t>
            </a:r>
            <a:endParaRPr/>
          </a:p>
          <a:p>
            <a:pPr lvl="1">
              <a:lnSpc>
                <a:spcPct val="100000"/>
              </a:lnSpc>
              <a:buFont typeface="Arial"/>
              <a:buChar char="–"/>
            </a:pPr>
            <a:r>
              <a:rPr lang="en-US" sz="2800">
                <a:solidFill>
                  <a:srgbClr val="333333"/>
                </a:solidFill>
                <a:latin typeface="CamingoDos Pro Cd"/>
              </a:rPr>
              <a:t>Why Functional Test Automation?</a:t>
            </a:r>
            <a:endParaRPr/>
          </a:p>
          <a:p>
            <a:pPr lvl="1">
              <a:lnSpc>
                <a:spcPct val="100000"/>
              </a:lnSpc>
              <a:buFont typeface="Arial"/>
              <a:buChar char="–"/>
            </a:pPr>
            <a:r>
              <a:rPr lang="en-US" sz="2800">
                <a:solidFill>
                  <a:srgbClr val="333333"/>
                </a:solidFill>
                <a:latin typeface="CamingoDos Pro Cd"/>
              </a:rPr>
              <a:t>Unit Testing is Fundamentally different</a:t>
            </a:r>
            <a:endParaRPr/>
          </a:p>
          <a:p>
            <a:pPr lvl="1">
              <a:lnSpc>
                <a:spcPct val="100000"/>
              </a:lnSpc>
              <a:buFont typeface="Arial"/>
              <a:buChar char="–"/>
            </a:pPr>
            <a:r>
              <a:rPr lang="en-US" sz="2800">
                <a:solidFill>
                  <a:srgbClr val="333333"/>
                </a:solidFill>
                <a:latin typeface="CamingoDos Pro Cd"/>
              </a:rPr>
              <a:t>Automated Testing Has Additional "Gotchas"</a:t>
            </a:r>
            <a:endParaRPr/>
          </a:p>
          <a:p>
            <a:pPr>
              <a:lnSpc>
                <a:spcPct val="100000"/>
              </a:lnSpc>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ATDD Functional Testing</a:t>
            </a:r>
            <a:endParaRPr/>
          </a:p>
        </p:txBody>
      </p:sp>
      <p:pic>
        <p:nvPicPr>
          <p:cNvPr id="429" name="Picture 5"/>
          <p:cNvPicPr/>
          <p:nvPr/>
        </p:nvPicPr>
        <p:blipFill>
          <a:blip r:embed="rId3"/>
          <a:stretch>
            <a:fillRect/>
          </a:stretch>
        </p:blipFill>
        <p:spPr>
          <a:xfrm>
            <a:off x="1937880" y="1363320"/>
            <a:ext cx="4608360" cy="4425480"/>
          </a:xfrm>
          <a:prstGeom prst="rect">
            <a:avLst/>
          </a:prstGeom>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Functional Testing</a:t>
            </a:r>
            <a:endParaRPr/>
          </a:p>
        </p:txBody>
      </p:sp>
      <p:sp>
        <p:nvSpPr>
          <p:cNvPr id="431"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Strategy</a:t>
            </a:r>
            <a:endParaRPr/>
          </a:p>
          <a:p>
            <a:pPr lvl="1">
              <a:lnSpc>
                <a:spcPct val="100000"/>
              </a:lnSpc>
              <a:buFont typeface="Arial"/>
              <a:buChar char="–"/>
            </a:pPr>
            <a:r>
              <a:rPr lang="en-US" sz="2800">
                <a:solidFill>
                  <a:srgbClr val="333333"/>
                </a:solidFill>
                <a:latin typeface="CamingoDos Pro Cd"/>
              </a:rPr>
              <a:t>How much?</a:t>
            </a:r>
            <a:endParaRPr/>
          </a:p>
          <a:p>
            <a:pPr lvl="1">
              <a:lnSpc>
                <a:spcPct val="100000"/>
              </a:lnSpc>
              <a:buFont typeface="Arial"/>
              <a:buChar char="–"/>
            </a:pPr>
            <a:r>
              <a:rPr lang="en-US" sz="2800">
                <a:solidFill>
                  <a:srgbClr val="333333"/>
                </a:solidFill>
                <a:latin typeface="CamingoDos Pro Cd"/>
              </a:rPr>
              <a:t>What should we automate vs. leave manual?</a:t>
            </a:r>
            <a:endParaRPr/>
          </a:p>
          <a:p>
            <a:pPr lvl="1">
              <a:lnSpc>
                <a:spcPct val="100000"/>
              </a:lnSpc>
              <a:buFont typeface="Arial"/>
              <a:buChar char="–"/>
            </a:pPr>
            <a:r>
              <a:rPr lang="en-US" sz="2800">
                <a:solidFill>
                  <a:srgbClr val="333333"/>
                </a:solidFill>
                <a:latin typeface="CamingoDos Pro Cd"/>
              </a:rPr>
              <a:t>Which tools?</a:t>
            </a:r>
            <a:endParaRPr/>
          </a:p>
          <a:p>
            <a:pPr lvl="1">
              <a:lnSpc>
                <a:spcPct val="100000"/>
              </a:lnSpc>
              <a:buFont typeface="Arial"/>
              <a:buChar char="–"/>
            </a:pPr>
            <a:r>
              <a:rPr lang="en-US" sz="2800">
                <a:solidFill>
                  <a:srgbClr val="333333"/>
                </a:solidFill>
                <a:latin typeface="CamingoDos Pro Cd"/>
              </a:rPr>
              <a:t>When in the development cycle?</a:t>
            </a:r>
            <a:endParaRPr/>
          </a:p>
          <a:p>
            <a:pPr lvl="1">
              <a:lnSpc>
                <a:spcPct val="100000"/>
              </a:lnSpc>
              <a:buFont typeface="Arial"/>
              <a:buChar char="–"/>
            </a:pPr>
            <a:r>
              <a:rPr lang="en-US" sz="2800">
                <a:solidFill>
                  <a:srgbClr val="333333"/>
                </a:solidFill>
                <a:latin typeface="CamingoDos Pro Cd"/>
              </a:rPr>
              <a:t>Who does the automation?</a:t>
            </a:r>
            <a:endParaRPr/>
          </a:p>
          <a:p>
            <a:pPr lvl="1">
              <a:lnSpc>
                <a:spcPct val="100000"/>
              </a:lnSpc>
              <a:buFont typeface="Arial"/>
              <a:buChar char="–"/>
            </a:pPr>
            <a:r>
              <a:rPr lang="en-US" sz="2800">
                <a:solidFill>
                  <a:srgbClr val="333333"/>
                </a:solidFill>
                <a:latin typeface="CamingoDos Pro Cd"/>
              </a:rPr>
              <a:t>What mix of testing makes sense?</a:t>
            </a:r>
            <a:endParaRPr/>
          </a:p>
          <a:p>
            <a:pPr>
              <a:lnSpc>
                <a:spcPct val="100000"/>
              </a:lnSpc>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Functional Testing</a:t>
            </a:r>
            <a:endParaRPr/>
          </a:p>
        </p:txBody>
      </p:sp>
      <p:sp>
        <p:nvSpPr>
          <p:cNvPr id="433" name="CustomShape 2"/>
          <p:cNvSpPr/>
          <p:nvPr/>
        </p:nvSpPr>
        <p:spPr>
          <a:xfrm>
            <a:off x="1518840" y="1420560"/>
            <a:ext cx="6365160" cy="4338360"/>
          </a:xfrm>
          <a:prstGeom prst="rect">
            <a:avLst/>
          </a:prstGeom>
          <a:gradFill>
            <a:gsLst>
              <a:gs pos="0">
                <a:srgbClr val="85AAAD"/>
              </a:gs>
              <a:gs pos="50000">
                <a:srgbClr val="AFE0E4"/>
              </a:gs>
              <a:gs pos="100000">
                <a:srgbClr val="85AAAD"/>
              </a:gs>
            </a:gsLst>
            <a:lin ang="5400000"/>
          </a:gradFill>
          <a:ln w="9360">
            <a:solidFill>
              <a:srgbClr val="B6DCDF"/>
            </a:solidFill>
            <a:miter/>
          </a:ln>
        </p:spPr>
        <p:txBody>
          <a:bodyPr lIns="0" tIns="0" rIns="0" bIns="0"/>
          <a:lstStyle/>
          <a:p>
            <a:pPr>
              <a:lnSpc>
                <a:spcPct val="100000"/>
              </a:lnSpc>
            </a:pPr>
            <a:r>
              <a:rPr lang="en-US">
                <a:solidFill>
                  <a:srgbClr val="000000"/>
                </a:solidFill>
                <a:latin typeface="Calibri"/>
              </a:rPr>
              <a:t> </a:t>
            </a:r>
            <a:endParaRPr/>
          </a:p>
        </p:txBody>
      </p:sp>
      <p:sp>
        <p:nvSpPr>
          <p:cNvPr id="434" name="Line 3"/>
          <p:cNvSpPr/>
          <p:nvPr/>
        </p:nvSpPr>
        <p:spPr>
          <a:xfrm>
            <a:off x="2345760" y="4556880"/>
            <a:ext cx="4656240" cy="0"/>
          </a:xfrm>
          <a:prstGeom prst="line">
            <a:avLst/>
          </a:prstGeom>
          <a:ln w="25560">
            <a:solidFill>
              <a:srgbClr val="BBE0E3"/>
            </a:solidFill>
            <a:round/>
          </a:ln>
        </p:spPr>
      </p:sp>
      <p:sp>
        <p:nvSpPr>
          <p:cNvPr id="435" name="Line 4"/>
          <p:cNvSpPr/>
          <p:nvPr/>
        </p:nvSpPr>
        <p:spPr>
          <a:xfrm>
            <a:off x="3212280" y="3273480"/>
            <a:ext cx="2704320" cy="0"/>
          </a:xfrm>
          <a:prstGeom prst="line">
            <a:avLst/>
          </a:prstGeom>
          <a:ln w="25560">
            <a:solidFill>
              <a:srgbClr val="BBE0E3"/>
            </a:solidFill>
            <a:round/>
          </a:ln>
        </p:spPr>
      </p:sp>
      <p:sp>
        <p:nvSpPr>
          <p:cNvPr id="436" name="CustomShape 5"/>
          <p:cNvSpPr/>
          <p:nvPr/>
        </p:nvSpPr>
        <p:spPr>
          <a:xfrm>
            <a:off x="4068720" y="2103840"/>
            <a:ext cx="831600" cy="670680"/>
          </a:xfrm>
          <a:prstGeom prst="rect">
            <a:avLst/>
          </a:prstGeom>
          <a:noFill/>
          <a:ln>
            <a:noFill/>
          </a:ln>
        </p:spPr>
        <p:txBody>
          <a:bodyPr lIns="0" tIns="0" rIns="0" bIns="0"/>
          <a:lstStyle/>
          <a:p>
            <a:pPr algn="ctr">
              <a:lnSpc>
                <a:spcPct val="100000"/>
              </a:lnSpc>
            </a:pPr>
            <a:r>
              <a:rPr lang="en-US" sz="2000">
                <a:solidFill>
                  <a:srgbClr val="000000"/>
                </a:solidFill>
                <a:latin typeface="Arial"/>
              </a:rPr>
              <a:t>UI</a:t>
            </a:r>
            <a:endParaRPr/>
          </a:p>
          <a:p>
            <a:pPr algn="ctr">
              <a:lnSpc>
                <a:spcPct val="100000"/>
              </a:lnSpc>
            </a:pPr>
            <a:r>
              <a:rPr lang="en-US" sz="2000">
                <a:solidFill>
                  <a:srgbClr val="000000"/>
                </a:solidFill>
                <a:latin typeface="Arial"/>
              </a:rPr>
              <a:t>tests</a:t>
            </a:r>
            <a:endParaRPr/>
          </a:p>
        </p:txBody>
      </p:sp>
      <p:sp>
        <p:nvSpPr>
          <p:cNvPr id="437" name="CustomShape 6"/>
          <p:cNvSpPr/>
          <p:nvPr/>
        </p:nvSpPr>
        <p:spPr>
          <a:xfrm>
            <a:off x="4017960" y="3770280"/>
            <a:ext cx="1047960" cy="305280"/>
          </a:xfrm>
          <a:prstGeom prst="rect">
            <a:avLst/>
          </a:prstGeom>
          <a:noFill/>
          <a:ln>
            <a:noFill/>
          </a:ln>
        </p:spPr>
        <p:txBody>
          <a:bodyPr wrap="none" lIns="0" tIns="0" rIns="0" bIns="0"/>
          <a:lstStyle/>
          <a:p>
            <a:pPr>
              <a:lnSpc>
                <a:spcPct val="100000"/>
              </a:lnSpc>
            </a:pPr>
            <a:r>
              <a:rPr lang="en-US" sz="2000">
                <a:solidFill>
                  <a:srgbClr val="000000"/>
                </a:solidFill>
                <a:latin typeface="Arial"/>
              </a:rPr>
              <a:t>Integration tests</a:t>
            </a:r>
            <a:endParaRPr/>
          </a:p>
        </p:txBody>
      </p:sp>
      <p:sp>
        <p:nvSpPr>
          <p:cNvPr id="438" name="CustomShape 7"/>
          <p:cNvSpPr/>
          <p:nvPr/>
        </p:nvSpPr>
        <p:spPr>
          <a:xfrm>
            <a:off x="4295160" y="4983840"/>
            <a:ext cx="615240" cy="305280"/>
          </a:xfrm>
          <a:prstGeom prst="rect">
            <a:avLst/>
          </a:prstGeom>
          <a:noFill/>
          <a:ln>
            <a:noFill/>
          </a:ln>
        </p:spPr>
        <p:txBody>
          <a:bodyPr wrap="none" lIns="0" tIns="0" rIns="0" bIns="0"/>
          <a:lstStyle/>
          <a:p>
            <a:pPr>
              <a:lnSpc>
                <a:spcPct val="100000"/>
              </a:lnSpc>
            </a:pPr>
            <a:r>
              <a:rPr lang="en-US" sz="2000">
                <a:solidFill>
                  <a:srgbClr val="000000"/>
                </a:solidFill>
                <a:latin typeface="Arial"/>
              </a:rPr>
              <a:t>Unit tests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Story #2</a:t>
            </a:r>
            <a:endParaRPr/>
          </a:p>
        </p:txBody>
      </p:sp>
      <p:sp>
        <p:nvSpPr>
          <p:cNvPr id="440"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As a content provider</a:t>
            </a:r>
            <a:endParaRPr/>
          </a:p>
          <a:p>
            <a:pPr>
              <a:lnSpc>
                <a:spcPct val="100000"/>
              </a:lnSpc>
            </a:pPr>
            <a:endParaRPr/>
          </a:p>
          <a:p>
            <a:pPr>
              <a:lnSpc>
                <a:spcPct val="100000"/>
              </a:lnSpc>
            </a:pPr>
            <a:r>
              <a:rPr lang="en-US" sz="3200">
                <a:solidFill>
                  <a:srgbClr val="333333"/>
                </a:solidFill>
                <a:latin typeface="CamingoDos Pro Cd"/>
              </a:rPr>
              <a:t>I want to have a promotion where every three-day rental gets an extra day for children’s releases</a:t>
            </a:r>
            <a:endParaRPr/>
          </a:p>
          <a:p>
            <a:pPr>
              <a:lnSpc>
                <a:spcPct val="100000"/>
              </a:lnSpc>
            </a:pPr>
            <a:endParaRPr/>
          </a:p>
          <a:p>
            <a:pPr>
              <a:lnSpc>
                <a:spcPct val="100000"/>
              </a:lnSpc>
            </a:pPr>
            <a:r>
              <a:rPr lang="en-US" sz="3200">
                <a:solidFill>
                  <a:srgbClr val="333333"/>
                </a:solidFill>
                <a:latin typeface="CamingoDos Pro Cd"/>
              </a:rPr>
              <a:t>So that I can encourage longer rentals</a:t>
            </a:r>
            <a:endParaRPr/>
          </a:p>
          <a:p>
            <a:pPr>
              <a:lnSpc>
                <a:spcPct val="100000"/>
              </a:lnSpc>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Functional Test Automation Patterns</a:t>
            </a:r>
            <a:endParaRPr/>
          </a:p>
        </p:txBody>
      </p:sp>
      <p:sp>
        <p:nvSpPr>
          <p:cNvPr id="442" name="TextShape 2"/>
          <p:cNvSpPr txBox="1"/>
          <p:nvPr/>
        </p:nvSpPr>
        <p:spPr>
          <a:xfrm>
            <a:off x="1371600" y="3886200"/>
            <a:ext cx="6400440" cy="1752120"/>
          </a:xfrm>
          <a:prstGeom prst="rect">
            <a:avLst/>
          </a:prstGeom>
        </p:spPr>
        <p:txBody>
          <a:bodyPr/>
          <a:lstStyle/>
          <a:p>
            <a:pPr algn="ct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Test Automation Patterns</a:t>
            </a:r>
            <a:endParaRPr/>
          </a:p>
        </p:txBody>
      </p:sp>
      <p:sp>
        <p:nvSpPr>
          <p:cNvPr id="444" name="TextShape 2"/>
          <p:cNvSpPr txBox="1"/>
          <p:nvPr/>
        </p:nvSpPr>
        <p:spPr>
          <a:xfrm>
            <a:off x="457200" y="1600200"/>
            <a:ext cx="8229240" cy="4173480"/>
          </a:xfrm>
          <a:prstGeom prst="rect">
            <a:avLst/>
          </a:prstGeom>
        </p:spPr>
        <p:txBody>
          <a:bodyPr/>
          <a:lstStyle/>
          <a:p>
            <a:pPr>
              <a:lnSpc>
                <a:spcPct val="100000"/>
              </a:lnSpc>
            </a:pPr>
            <a:r>
              <a:rPr lang="en-US" sz="3200" b="1">
                <a:solidFill>
                  <a:srgbClr val="333333"/>
                </a:solidFill>
                <a:latin typeface="CamingoDos Pro Cd"/>
              </a:rPr>
              <a:t>Page Object Pattern</a:t>
            </a:r>
            <a:endParaRPr/>
          </a:p>
          <a:p>
            <a:pPr lvl="1">
              <a:lnSpc>
                <a:spcPct val="100000"/>
              </a:lnSpc>
              <a:buFont typeface="Arial"/>
              <a:buChar char="–"/>
            </a:pPr>
            <a:r>
              <a:rPr lang="en-US" sz="2800">
                <a:solidFill>
                  <a:srgbClr val="333333"/>
                </a:solidFill>
                <a:latin typeface="CamingoDos Pro Cd"/>
              </a:rPr>
              <a:t>Encapsulate all of the actions a user can do or see on a page into a singular object</a:t>
            </a:r>
            <a:endParaRPr/>
          </a:p>
          <a:p>
            <a:pPr lvl="1">
              <a:lnSpc>
                <a:spcPct val="100000"/>
              </a:lnSpc>
              <a:buFont typeface="Arial"/>
              <a:buChar char="–"/>
            </a:pPr>
            <a:r>
              <a:rPr lang="en-US" sz="2800">
                <a:solidFill>
                  <a:srgbClr val="333333"/>
                </a:solidFill>
                <a:latin typeface="CamingoDos Pro Cd"/>
              </a:rPr>
              <a:t>A product page would have things like, add to chart, add to gift register, related products, review, etc..</a:t>
            </a:r>
            <a:endParaRPr/>
          </a:p>
          <a:p>
            <a:pPr lvl="1">
              <a:lnSpc>
                <a:spcPct val="100000"/>
              </a:lnSpc>
              <a:buFont typeface="Arial"/>
              <a:buChar char="–"/>
            </a:pPr>
            <a:r>
              <a:rPr lang="en-US" sz="2800">
                <a:solidFill>
                  <a:srgbClr val="333333"/>
                </a:solidFill>
                <a:latin typeface="CamingoDos Pro Cd"/>
              </a:rPr>
              <a:t>Typically relies on method chaining – methods in a page object always return another page object</a:t>
            </a:r>
            <a:endParaRPr/>
          </a:p>
          <a:p>
            <a:pPr lvl="1">
              <a:lnSpc>
                <a:spcPct val="100000"/>
              </a:lnSpc>
              <a:buFont typeface="Arial"/>
              <a:buChar char="–"/>
            </a:pPr>
            <a:r>
              <a:rPr lang="en-US" sz="2800">
                <a:solidFill>
                  <a:srgbClr val="333333"/>
                </a:solidFill>
                <a:latin typeface="CamingoDos Pro Cd"/>
              </a:rPr>
              <a:t>Doesn’t need to reflect entire actual page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Page Object Pattern</a:t>
            </a:r>
            <a:endParaRPr/>
          </a:p>
        </p:txBody>
      </p:sp>
      <p:sp>
        <p:nvSpPr>
          <p:cNvPr id="446"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Positives</a:t>
            </a:r>
            <a:endParaRPr/>
          </a:p>
          <a:p>
            <a:pPr lvl="1">
              <a:lnSpc>
                <a:spcPct val="100000"/>
              </a:lnSpc>
              <a:buFont typeface="Wingdings" charset="2"/>
              <a:buChar char=""/>
            </a:pPr>
            <a:r>
              <a:rPr lang="en-US" sz="2800">
                <a:solidFill>
                  <a:srgbClr val="333333"/>
                </a:solidFill>
                <a:latin typeface="CamingoDos Pro Cd"/>
              </a:rPr>
              <a:t>Makes code more readable</a:t>
            </a:r>
            <a:endParaRPr/>
          </a:p>
          <a:p>
            <a:pPr lvl="1">
              <a:lnSpc>
                <a:spcPct val="100000"/>
              </a:lnSpc>
              <a:buFont typeface="Wingdings" charset="2"/>
              <a:buChar char=""/>
            </a:pPr>
            <a:r>
              <a:rPr lang="en-US" sz="2800">
                <a:solidFill>
                  <a:srgbClr val="333333"/>
                </a:solidFill>
                <a:latin typeface="CamingoDos Pro Cd"/>
              </a:rPr>
              <a:t>Makes a navigation map for your tests</a:t>
            </a:r>
            <a:endParaRPr/>
          </a:p>
          <a:p>
            <a:pPr>
              <a:lnSpc>
                <a:spcPct val="100000"/>
              </a:lnSpc>
            </a:pPr>
            <a:r>
              <a:rPr lang="en-US" sz="3200">
                <a:solidFill>
                  <a:srgbClr val="333333"/>
                </a:solidFill>
                <a:latin typeface="CamingoDos Pro Cd"/>
              </a:rPr>
              <a:t>Negatives</a:t>
            </a:r>
            <a:endParaRPr/>
          </a:p>
          <a:p>
            <a:pPr lvl="1">
              <a:lnSpc>
                <a:spcPct val="100000"/>
              </a:lnSpc>
              <a:buFont typeface="Wingdings" charset="2"/>
              <a:buChar char=""/>
            </a:pPr>
            <a:r>
              <a:rPr lang="en-US" sz="2800">
                <a:solidFill>
                  <a:srgbClr val="333333"/>
                </a:solidFill>
                <a:latin typeface="CamingoDos Pro Cd"/>
              </a:rPr>
              <a:t>Breaks down in a few places</a:t>
            </a:r>
            <a:endParaRPr/>
          </a:p>
          <a:p>
            <a:pPr lvl="1">
              <a:lnSpc>
                <a:spcPct val="100000"/>
              </a:lnSpc>
              <a:buFont typeface="Wingdings" charset="2"/>
              <a:buChar char=""/>
            </a:pPr>
            <a:r>
              <a:rPr lang="en-US" sz="2800">
                <a:solidFill>
                  <a:srgbClr val="333333"/>
                </a:solidFill>
                <a:latin typeface="CamingoDos Pro Cd"/>
              </a:rPr>
              <a:t>Assumes that your app page structure is designed well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Learning Objectives</a:t>
            </a:r>
            <a:endParaRPr/>
          </a:p>
        </p:txBody>
      </p:sp>
      <p:sp>
        <p:nvSpPr>
          <p:cNvPr id="191"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Understand the role of a Developer in an Agile team</a:t>
            </a:r>
            <a:endParaRPr/>
          </a:p>
          <a:p>
            <a:pPr>
              <a:lnSpc>
                <a:spcPct val="100000"/>
              </a:lnSpc>
              <a:buFont typeface="Lucida Grande"/>
              <a:buChar char="–"/>
            </a:pPr>
            <a:r>
              <a:rPr lang="en-US" sz="3200">
                <a:solidFill>
                  <a:srgbClr val="333333"/>
                </a:solidFill>
                <a:latin typeface="CamingoDos Pro Cd"/>
              </a:rPr>
              <a:t>Learn how the different Development practices work together</a:t>
            </a:r>
            <a:endParaRPr/>
          </a:p>
          <a:p>
            <a:pPr>
              <a:lnSpc>
                <a:spcPct val="100000"/>
              </a:lnSpc>
              <a:buFont typeface="Lucida Grande"/>
              <a:buChar char="–"/>
            </a:pPr>
            <a:r>
              <a:rPr lang="en-US" sz="3200">
                <a:solidFill>
                  <a:srgbClr val="333333"/>
                </a:solidFill>
                <a:latin typeface="CamingoDos Pro Cd"/>
              </a:rPr>
              <a:t>Have some fun!</a:t>
            </a:r>
            <a:endParaRPr/>
          </a:p>
          <a:p>
            <a:pPr>
              <a:lnSpc>
                <a:spcPct val="100000"/>
              </a:lnSpc>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Page Object Pattern</a:t>
            </a:r>
            <a:endParaRPr/>
          </a:p>
        </p:txBody>
      </p:sp>
      <p:sp>
        <p:nvSpPr>
          <p:cNvPr id="448" name="CustomShape 2"/>
          <p:cNvSpPr/>
          <p:nvPr/>
        </p:nvSpPr>
        <p:spPr>
          <a:xfrm>
            <a:off x="1300320" y="2709720"/>
            <a:ext cx="2168280" cy="1299960"/>
          </a:xfrm>
          <a:prstGeom prst="rect">
            <a:avLst/>
          </a:prstGeom>
          <a:noFill/>
          <a:ln>
            <a:noFill/>
          </a:ln>
        </p:spPr>
      </p:sp>
      <p:sp>
        <p:nvSpPr>
          <p:cNvPr id="449" name="CustomShape 3"/>
          <p:cNvSpPr/>
          <p:nvPr/>
        </p:nvSpPr>
        <p:spPr>
          <a:xfrm>
            <a:off x="2843640" y="134064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Login Page</a:t>
            </a:r>
            <a:endParaRPr/>
          </a:p>
        </p:txBody>
      </p:sp>
      <p:sp>
        <p:nvSpPr>
          <p:cNvPr id="450" name="CustomShape 4"/>
          <p:cNvSpPr/>
          <p:nvPr/>
        </p:nvSpPr>
        <p:spPr>
          <a:xfrm>
            <a:off x="323640" y="321192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Add Movie Page</a:t>
            </a:r>
            <a:endParaRPr/>
          </a:p>
        </p:txBody>
      </p:sp>
      <p:sp>
        <p:nvSpPr>
          <p:cNvPr id="451" name="CustomShape 5"/>
          <p:cNvSpPr/>
          <p:nvPr/>
        </p:nvSpPr>
        <p:spPr>
          <a:xfrm>
            <a:off x="2843640" y="227412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Add Customer Page</a:t>
            </a:r>
            <a:endParaRPr/>
          </a:p>
        </p:txBody>
      </p:sp>
      <p:sp>
        <p:nvSpPr>
          <p:cNvPr id="452" name="CustomShape 6"/>
          <p:cNvSpPr/>
          <p:nvPr/>
        </p:nvSpPr>
        <p:spPr>
          <a:xfrm>
            <a:off x="320400" y="414144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Rent Movie Page</a:t>
            </a:r>
            <a:endParaRPr/>
          </a:p>
        </p:txBody>
      </p:sp>
      <p:sp>
        <p:nvSpPr>
          <p:cNvPr id="453" name="CustomShape 7"/>
          <p:cNvSpPr/>
          <p:nvPr/>
        </p:nvSpPr>
        <p:spPr>
          <a:xfrm>
            <a:off x="5292000" y="414612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Return Movie Page</a:t>
            </a:r>
            <a:endParaRPr/>
          </a:p>
        </p:txBody>
      </p:sp>
      <p:sp>
        <p:nvSpPr>
          <p:cNvPr id="454" name="CustomShape 8"/>
          <p:cNvSpPr/>
          <p:nvPr/>
        </p:nvSpPr>
        <p:spPr>
          <a:xfrm>
            <a:off x="5292000" y="321192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Membership Plan</a:t>
            </a:r>
            <a:endParaRPr/>
          </a:p>
        </p:txBody>
      </p:sp>
      <p:sp>
        <p:nvSpPr>
          <p:cNvPr id="455" name="CustomShape 9"/>
          <p:cNvSpPr/>
          <p:nvPr/>
        </p:nvSpPr>
        <p:spPr>
          <a:xfrm>
            <a:off x="2843640" y="508248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Search</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Page Object Pattern</a:t>
            </a:r>
            <a:endParaRPr/>
          </a:p>
        </p:txBody>
      </p:sp>
      <p:sp>
        <p:nvSpPr>
          <p:cNvPr id="457" name="TextShape 2"/>
          <p:cNvSpPr txBox="1"/>
          <p:nvPr/>
        </p:nvSpPr>
        <p:spPr>
          <a:xfrm>
            <a:off x="457200" y="1343724"/>
            <a:ext cx="8229240" cy="4173480"/>
          </a:xfrm>
          <a:prstGeom prst="rect">
            <a:avLst/>
          </a:prstGeom>
        </p:spPr>
        <p:txBody>
          <a:bodyPr/>
          <a:lstStyle/>
          <a:p>
            <a:pPr>
              <a:lnSpc>
                <a:spcPct val="100000"/>
              </a:lnSpc>
            </a:pPr>
            <a:r>
              <a:rPr lang="en-US" sz="1600" b="1">
                <a:solidFill>
                  <a:srgbClr val="333333"/>
                </a:solidFill>
                <a:latin typeface="Courier New"/>
              </a:rPr>
              <a:t>public class </a:t>
            </a:r>
            <a:r>
              <a:rPr lang="en-US" sz="1600" b="1" dirty="0" err="1">
                <a:solidFill>
                  <a:srgbClr val="333333"/>
                </a:solidFill>
                <a:latin typeface="Courier New"/>
              </a:rPr>
              <a:t>LoginPage</a:t>
            </a: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	  public void </a:t>
            </a:r>
            <a:r>
              <a:rPr lang="en-US" sz="1600" b="1" dirty="0" err="1">
                <a:solidFill>
                  <a:srgbClr val="333333"/>
                </a:solidFill>
                <a:latin typeface="Courier New"/>
              </a:rPr>
              <a:t>UserLogin</a:t>
            </a:r>
            <a:r>
              <a:rPr lang="en-US" sz="1600" b="1" dirty="0">
                <a:solidFill>
                  <a:srgbClr val="333333"/>
                </a:solidFill>
                <a:latin typeface="Courier New"/>
              </a:rPr>
              <a:t>() throws Exception {</a:t>
            </a:r>
            <a:endParaRPr sz="1600" dirty="0"/>
          </a:p>
          <a:p>
            <a:pPr>
              <a:lnSpc>
                <a:spcPct val="100000"/>
              </a:lnSpc>
            </a:pPr>
            <a:r>
              <a:rPr lang="en-US" sz="1600" b="1" dirty="0">
                <a:solidFill>
                  <a:srgbClr val="333333"/>
                </a:solidFill>
                <a:latin typeface="Courier New"/>
              </a:rPr>
              <a:t>    # Login implementation</a:t>
            </a:r>
            <a:endParaRPr sz="1600" dirty="0"/>
          </a:p>
          <a:p>
            <a:pPr>
              <a:lnSpc>
                <a:spcPct val="100000"/>
              </a:lnSpc>
            </a:pP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public class </a:t>
            </a:r>
            <a:r>
              <a:rPr lang="en-US" sz="1600" b="1" dirty="0" err="1">
                <a:solidFill>
                  <a:srgbClr val="333333"/>
                </a:solidFill>
                <a:latin typeface="Courier New"/>
              </a:rPr>
              <a:t>AddCustomerPage</a:t>
            </a: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	  public void </a:t>
            </a:r>
            <a:r>
              <a:rPr lang="en-US" sz="1600" b="1" dirty="0" err="1">
                <a:solidFill>
                  <a:srgbClr val="333333"/>
                </a:solidFill>
                <a:latin typeface="Courier New"/>
              </a:rPr>
              <a:t>AddCustomer</a:t>
            </a:r>
            <a:r>
              <a:rPr lang="en-US" sz="1600" b="1" dirty="0">
                <a:solidFill>
                  <a:srgbClr val="333333"/>
                </a:solidFill>
                <a:latin typeface="Courier New"/>
              </a:rPr>
              <a:t>() throws Exception {</a:t>
            </a:r>
            <a:endParaRPr sz="1600" dirty="0"/>
          </a:p>
          <a:p>
            <a:pPr>
              <a:lnSpc>
                <a:spcPct val="100000"/>
              </a:lnSpc>
            </a:pPr>
            <a:r>
              <a:rPr lang="en-US" sz="1600" b="1" dirty="0">
                <a:solidFill>
                  <a:srgbClr val="333333"/>
                </a:solidFill>
                <a:latin typeface="Courier New"/>
              </a:rPr>
              <a:t>	    # Add Customer implementation</a:t>
            </a:r>
            <a:endParaRPr sz="1600" dirty="0"/>
          </a:p>
          <a:p>
            <a:pPr>
              <a:lnSpc>
                <a:spcPct val="100000"/>
              </a:lnSpc>
            </a:pPr>
            <a:r>
              <a:rPr lang="en-US" sz="1600" b="1" dirty="0">
                <a:solidFill>
                  <a:srgbClr val="333333"/>
                </a:solidFill>
                <a:latin typeface="Courier New"/>
              </a:rPr>
              <a:t>	    # enter customer name</a:t>
            </a:r>
            <a:endParaRPr sz="1600" dirty="0"/>
          </a:p>
          <a:p>
            <a:pPr>
              <a:lnSpc>
                <a:spcPct val="100000"/>
              </a:lnSpc>
            </a:pPr>
            <a:r>
              <a:rPr lang="en-US" sz="1600" b="1" dirty="0">
                <a:solidFill>
                  <a:srgbClr val="333333"/>
                </a:solidFill>
                <a:latin typeface="Courier New"/>
              </a:rPr>
              <a:t>	    # enter customer ID</a:t>
            </a:r>
            <a:endParaRPr sz="1600" dirty="0"/>
          </a:p>
          <a:p>
            <a:pPr>
              <a:lnSpc>
                <a:spcPct val="100000"/>
              </a:lnSpc>
            </a:pPr>
            <a:r>
              <a:rPr lang="en-US" sz="1600" b="1" dirty="0">
                <a:solidFill>
                  <a:srgbClr val="333333"/>
                </a:solidFill>
                <a:latin typeface="Courier New"/>
              </a:rPr>
              <a:t>	    # submit customer info</a:t>
            </a:r>
            <a:endParaRPr sz="1600" dirty="0"/>
          </a:p>
          <a:p>
            <a:pPr>
              <a:lnSpc>
                <a:spcPct val="100000"/>
              </a:lnSpc>
            </a:pP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public class </a:t>
            </a:r>
            <a:r>
              <a:rPr lang="en-US" sz="1600" b="1" dirty="0" err="1">
                <a:solidFill>
                  <a:srgbClr val="333333"/>
                </a:solidFill>
                <a:latin typeface="Courier New"/>
              </a:rPr>
              <a:t>RentMoviePage</a:t>
            </a: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	  public void </a:t>
            </a:r>
            <a:r>
              <a:rPr lang="en-US" sz="1600" b="1" dirty="0" err="1">
                <a:solidFill>
                  <a:srgbClr val="333333"/>
                </a:solidFill>
                <a:latin typeface="Courier New"/>
              </a:rPr>
              <a:t>RentMovie</a:t>
            </a:r>
            <a:r>
              <a:rPr lang="en-US" sz="1600" b="1" dirty="0">
                <a:solidFill>
                  <a:srgbClr val="333333"/>
                </a:solidFill>
                <a:latin typeface="Courier New"/>
              </a:rPr>
              <a:t>() throws Exception {</a:t>
            </a:r>
            <a:endParaRPr sz="1600" dirty="0"/>
          </a:p>
          <a:p>
            <a:pPr>
              <a:lnSpc>
                <a:spcPct val="100000"/>
              </a:lnSpc>
            </a:pPr>
            <a:r>
              <a:rPr lang="en-US" sz="1600" b="1" dirty="0">
                <a:solidFill>
                  <a:srgbClr val="333333"/>
                </a:solidFill>
                <a:latin typeface="Courier New"/>
              </a:rPr>
              <a:t>	    # Rent Movie implementation</a:t>
            </a:r>
            <a:endParaRPr sz="1600" dirty="0"/>
          </a:p>
          <a:p>
            <a:pPr>
              <a:lnSpc>
                <a:spcPct val="100000"/>
              </a:lnSpc>
            </a:pPr>
            <a:r>
              <a:rPr lang="en-US" sz="1600" b="1" dirty="0">
                <a:solidFill>
                  <a:srgbClr val="333333"/>
                </a:solidFill>
                <a:latin typeface="Courier New"/>
              </a:rPr>
              <a:t>	    # enter customer ID</a:t>
            </a:r>
            <a:endParaRPr sz="1600" dirty="0"/>
          </a:p>
          <a:p>
            <a:pPr>
              <a:lnSpc>
                <a:spcPct val="100000"/>
              </a:lnSpc>
            </a:pPr>
            <a:r>
              <a:rPr lang="en-US" sz="1600" b="1" dirty="0">
                <a:solidFill>
                  <a:srgbClr val="333333"/>
                </a:solidFill>
                <a:latin typeface="Courier New"/>
              </a:rPr>
              <a:t>	    # enter Movie Name</a:t>
            </a:r>
            <a:endParaRPr sz="1600" dirty="0"/>
          </a:p>
          <a:p>
            <a:pPr>
              <a:lnSpc>
                <a:spcPct val="100000"/>
              </a:lnSpc>
            </a:pPr>
            <a:r>
              <a:rPr lang="en-US" sz="1600" b="1" dirty="0">
                <a:solidFill>
                  <a:srgbClr val="333333"/>
                </a:solidFill>
                <a:latin typeface="Courier New"/>
              </a:rPr>
              <a:t>	    # submit Rental</a:t>
            </a:r>
            <a:endParaRPr sz="1600" dirty="0"/>
          </a:p>
          <a:p>
            <a:pPr>
              <a:lnSpc>
                <a:spcPct val="100000"/>
              </a:lnSpc>
            </a:pPr>
            <a:r>
              <a:rPr lang="en-US" sz="1600" b="1" dirty="0">
                <a:solidFill>
                  <a:srgbClr val="333333"/>
                </a:solidFill>
                <a:latin typeface="Courier New"/>
              </a:rPr>
              <a:t>  }}	</a:t>
            </a:r>
            <a:endParaRPr sz="1600" dirty="0"/>
          </a:p>
          <a:p>
            <a:pPr>
              <a:lnSpc>
                <a:spcPct val="100000"/>
              </a:lnSpc>
            </a:pPr>
            <a:endParaRPr sz="16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Test Automation Patterns</a:t>
            </a:r>
            <a:endParaRPr/>
          </a:p>
        </p:txBody>
      </p:sp>
      <p:sp>
        <p:nvSpPr>
          <p:cNvPr id="459" name="TextShape 2"/>
          <p:cNvSpPr txBox="1"/>
          <p:nvPr/>
        </p:nvSpPr>
        <p:spPr>
          <a:xfrm>
            <a:off x="457200" y="1444083"/>
            <a:ext cx="8229240" cy="4173480"/>
          </a:xfrm>
          <a:prstGeom prst="rect">
            <a:avLst/>
          </a:prstGeom>
        </p:spPr>
        <p:txBody>
          <a:bodyPr/>
          <a:lstStyle/>
          <a:p>
            <a:pPr>
              <a:lnSpc>
                <a:spcPct val="100000"/>
              </a:lnSpc>
            </a:pPr>
            <a:r>
              <a:rPr lang="en-US" sz="3200" b="1">
                <a:solidFill>
                  <a:srgbClr val="333333"/>
                </a:solidFill>
                <a:latin typeface="CamingoDos Pro Cd"/>
              </a:rPr>
              <a:t>Domain object pattern</a:t>
            </a:r>
            <a:endParaRPr/>
          </a:p>
          <a:p>
            <a:pPr lvl="1">
              <a:lnSpc>
                <a:spcPct val="100000"/>
              </a:lnSpc>
              <a:buFont typeface="Arial"/>
              <a:buChar char="–"/>
            </a:pPr>
            <a:r>
              <a:rPr lang="en-US" sz="2800" dirty="0">
                <a:solidFill>
                  <a:srgbClr val="333333"/>
                </a:solidFill>
                <a:latin typeface="CamingoDos Pro Cd"/>
              </a:rPr>
              <a:t>Group all the actions associated with a specific domain concept like search or filtering in the application together.</a:t>
            </a:r>
            <a:endParaRPr dirty="0"/>
          </a:p>
          <a:p>
            <a:pPr lvl="1">
              <a:lnSpc>
                <a:spcPct val="100000"/>
              </a:lnSpc>
              <a:buFont typeface="Arial"/>
              <a:buChar char="–"/>
            </a:pPr>
            <a:r>
              <a:rPr lang="en-US" sz="2800" dirty="0">
                <a:solidFill>
                  <a:srgbClr val="333333"/>
                </a:solidFill>
                <a:latin typeface="CamingoDos Pro Cd"/>
              </a:rPr>
              <a:t>Or, groups all the meaningful domain entities together, with relevant actions as methods</a:t>
            </a:r>
            <a:endParaRPr dirty="0"/>
          </a:p>
          <a:p>
            <a:pPr lvl="1">
              <a:lnSpc>
                <a:spcPct val="100000"/>
              </a:lnSpc>
              <a:buFont typeface="Arial"/>
              <a:buChar char="–"/>
            </a:pPr>
            <a:r>
              <a:rPr lang="en-US" sz="2800" dirty="0">
                <a:solidFill>
                  <a:srgbClr val="333333"/>
                </a:solidFill>
                <a:latin typeface="CamingoDos Pro Cd"/>
              </a:rPr>
              <a:t>Makes your test suite look more like a library from a code perspective.</a:t>
            </a:r>
            <a:endParaRPr dirty="0"/>
          </a:p>
          <a:p>
            <a:pPr lvl="1">
              <a:lnSpc>
                <a:spcPct val="100000"/>
              </a:lnSpc>
              <a:buFont typeface="Arial"/>
              <a:buChar char="–"/>
            </a:pPr>
            <a:r>
              <a:rPr lang="en-US" sz="2800" dirty="0">
                <a:solidFill>
                  <a:srgbClr val="333333"/>
                </a:solidFill>
                <a:latin typeface="CamingoDos Pro Cd"/>
              </a:rPr>
              <a:t>You can implement method chaining, but it requires a map of some sort, which is hard to maintain.</a:t>
            </a:r>
            <a:endParaRPr dirty="0"/>
          </a:p>
          <a:p>
            <a:pPr>
              <a:lnSpc>
                <a:spcPct val="100000"/>
              </a:lnSpc>
            </a:pPr>
            <a:endParaRPr dirty="0"/>
          </a:p>
          <a:p>
            <a:pPr>
              <a:lnSpc>
                <a:spcPct val="100000"/>
              </a:lnSpc>
            </a:pPr>
            <a:endParaRPr dirty="0"/>
          </a:p>
        </p:txBody>
      </p:sp>
      <p:sp>
        <p:nvSpPr>
          <p:cNvPr id="460" name="CustomShape 3"/>
          <p:cNvSpPr/>
          <p:nvPr/>
        </p:nvSpPr>
        <p:spPr>
          <a:xfrm>
            <a:off x="457200" y="1828800"/>
            <a:ext cx="8229240" cy="4266720"/>
          </a:xfrm>
          <a:prstGeom prst="rect">
            <a:avLst/>
          </a:prstGeom>
          <a:noFill/>
          <a:ln>
            <a:noFill/>
          </a:ln>
        </p:spPr>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Domain Object Pattern</a:t>
            </a:r>
            <a:endParaRPr/>
          </a:p>
        </p:txBody>
      </p:sp>
      <p:sp>
        <p:nvSpPr>
          <p:cNvPr id="462"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Positives:</a:t>
            </a:r>
            <a:endParaRPr/>
          </a:p>
          <a:p>
            <a:pPr lvl="1">
              <a:lnSpc>
                <a:spcPct val="100000"/>
              </a:lnSpc>
              <a:buFont typeface="Wingdings" charset="2"/>
              <a:buChar char=""/>
            </a:pPr>
            <a:r>
              <a:rPr lang="en-US" sz="2800">
                <a:solidFill>
                  <a:srgbClr val="333333"/>
                </a:solidFill>
                <a:latin typeface="CamingoDos Pro Cd"/>
              </a:rPr>
              <a:t>Helps with apps that have many cross-cutting concerns</a:t>
            </a:r>
            <a:endParaRPr/>
          </a:p>
          <a:p>
            <a:pPr lvl="1">
              <a:lnSpc>
                <a:spcPct val="100000"/>
              </a:lnSpc>
              <a:buFont typeface="Wingdings" charset="2"/>
              <a:buChar char=""/>
            </a:pPr>
            <a:r>
              <a:rPr lang="en-US" sz="2800">
                <a:solidFill>
                  <a:srgbClr val="333333"/>
                </a:solidFill>
                <a:latin typeface="CamingoDos Pro Cd"/>
              </a:rPr>
              <a:t>Tests don’t represent the structure of the application, which is likely to change</a:t>
            </a:r>
            <a:endParaRPr/>
          </a:p>
          <a:p>
            <a:pPr lvl="1">
              <a:lnSpc>
                <a:spcPct val="100000"/>
              </a:lnSpc>
              <a:buFont typeface="Wingdings" charset="2"/>
              <a:buChar char=""/>
            </a:pPr>
            <a:r>
              <a:rPr lang="en-US" sz="2800">
                <a:solidFill>
                  <a:srgbClr val="333333"/>
                </a:solidFill>
                <a:latin typeface="CamingoDos Pro Cd"/>
              </a:rPr>
              <a:t>Easy for new users to pick up</a:t>
            </a:r>
            <a:endParaRPr/>
          </a:p>
          <a:p>
            <a:pPr>
              <a:lnSpc>
                <a:spcPct val="100000"/>
              </a:lnSpc>
            </a:pPr>
            <a:r>
              <a:rPr lang="en-US" sz="3200">
                <a:solidFill>
                  <a:srgbClr val="333333"/>
                </a:solidFill>
                <a:latin typeface="CamingoDos Pro Cd"/>
              </a:rPr>
              <a:t>Negatives:</a:t>
            </a:r>
            <a:endParaRPr/>
          </a:p>
          <a:p>
            <a:pPr lvl="1">
              <a:lnSpc>
                <a:spcPct val="100000"/>
              </a:lnSpc>
              <a:buFont typeface="Wingdings" charset="2"/>
              <a:buChar char=""/>
            </a:pPr>
            <a:r>
              <a:rPr lang="en-US" sz="2800">
                <a:solidFill>
                  <a:srgbClr val="333333"/>
                </a:solidFill>
                <a:latin typeface="CamingoDos Pro Cd"/>
              </a:rPr>
              <a:t>Not as elegant as the Page Object Pattern</a:t>
            </a:r>
            <a:endParaRPr/>
          </a:p>
          <a:p>
            <a:pPr lvl="1">
              <a:lnSpc>
                <a:spcPct val="100000"/>
              </a:lnSpc>
              <a:buFont typeface="Wingdings" charset="2"/>
              <a:buChar char=""/>
            </a:pPr>
            <a:r>
              <a:rPr lang="en-US" sz="2800">
                <a:solidFill>
                  <a:srgbClr val="333333"/>
                </a:solidFill>
                <a:latin typeface="CamingoDos Pro Cd"/>
              </a:rPr>
              <a:t>More work to maintain</a:t>
            </a:r>
            <a:endParaRPr/>
          </a:p>
        </p:txBody>
      </p:sp>
      <p:sp>
        <p:nvSpPr>
          <p:cNvPr id="463" name="CustomShape 3"/>
          <p:cNvSpPr/>
          <p:nvPr/>
        </p:nvSpPr>
        <p:spPr>
          <a:xfrm>
            <a:off x="457200" y="1828800"/>
            <a:ext cx="8229240" cy="4266720"/>
          </a:xfrm>
          <a:prstGeom prst="rect">
            <a:avLst/>
          </a:prstGeom>
          <a:noFill/>
          <a:ln>
            <a:noFill/>
          </a:ln>
        </p:spPr>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Domain Object Pattern</a:t>
            </a:r>
            <a:endParaRPr/>
          </a:p>
        </p:txBody>
      </p:sp>
      <p:sp>
        <p:nvSpPr>
          <p:cNvPr id="465" name="CustomShape 2"/>
          <p:cNvSpPr/>
          <p:nvPr/>
        </p:nvSpPr>
        <p:spPr>
          <a:xfrm>
            <a:off x="1547280" y="1124640"/>
            <a:ext cx="1896480" cy="866520"/>
          </a:xfrm>
          <a:prstGeom prst="rect">
            <a:avLst/>
          </a:prstGeom>
          <a:noFill/>
          <a:ln>
            <a:noFill/>
          </a:ln>
        </p:spPr>
        <p:txBody>
          <a:bodyPr lIns="129960" tIns="65160" rIns="129960" bIns="65160"/>
          <a:lstStyle/>
          <a:p>
            <a:pPr algn="ctr">
              <a:lnSpc>
                <a:spcPct val="100000"/>
              </a:lnSpc>
            </a:pPr>
            <a:r>
              <a:rPr lang="en-US" sz="3200" b="1">
                <a:solidFill>
                  <a:srgbClr val="292929"/>
                </a:solidFill>
                <a:latin typeface="Calibri"/>
              </a:rPr>
              <a:t>ACTIONS</a:t>
            </a:r>
            <a:endParaRPr/>
          </a:p>
        </p:txBody>
      </p:sp>
      <p:sp>
        <p:nvSpPr>
          <p:cNvPr id="466" name="CustomShape 3"/>
          <p:cNvSpPr/>
          <p:nvPr/>
        </p:nvSpPr>
        <p:spPr>
          <a:xfrm>
            <a:off x="707400" y="188424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Login</a:t>
            </a:r>
            <a:endParaRPr/>
          </a:p>
        </p:txBody>
      </p:sp>
      <p:sp>
        <p:nvSpPr>
          <p:cNvPr id="467" name="CustomShape 4"/>
          <p:cNvSpPr/>
          <p:nvPr/>
        </p:nvSpPr>
        <p:spPr>
          <a:xfrm>
            <a:off x="707400" y="278244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Add</a:t>
            </a:r>
            <a:endParaRPr/>
          </a:p>
        </p:txBody>
      </p:sp>
      <p:sp>
        <p:nvSpPr>
          <p:cNvPr id="468" name="CustomShape 5"/>
          <p:cNvSpPr/>
          <p:nvPr/>
        </p:nvSpPr>
        <p:spPr>
          <a:xfrm>
            <a:off x="707400" y="364500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Rent</a:t>
            </a:r>
            <a:endParaRPr/>
          </a:p>
        </p:txBody>
      </p:sp>
      <p:sp>
        <p:nvSpPr>
          <p:cNvPr id="469" name="CustomShape 6"/>
          <p:cNvSpPr/>
          <p:nvPr/>
        </p:nvSpPr>
        <p:spPr>
          <a:xfrm>
            <a:off x="707400" y="451044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Return</a:t>
            </a:r>
            <a:endParaRPr/>
          </a:p>
        </p:txBody>
      </p:sp>
      <p:sp>
        <p:nvSpPr>
          <p:cNvPr id="470" name="CustomShape 7"/>
          <p:cNvSpPr/>
          <p:nvPr/>
        </p:nvSpPr>
        <p:spPr>
          <a:xfrm>
            <a:off x="4932000" y="188424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Movie</a:t>
            </a:r>
            <a:endParaRPr/>
          </a:p>
        </p:txBody>
      </p:sp>
      <p:sp>
        <p:nvSpPr>
          <p:cNvPr id="471" name="CustomShape 8"/>
          <p:cNvSpPr/>
          <p:nvPr/>
        </p:nvSpPr>
        <p:spPr>
          <a:xfrm>
            <a:off x="707400" y="537300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Search</a:t>
            </a:r>
            <a:endParaRPr/>
          </a:p>
        </p:txBody>
      </p:sp>
      <p:sp>
        <p:nvSpPr>
          <p:cNvPr id="472" name="CustomShape 9"/>
          <p:cNvSpPr/>
          <p:nvPr/>
        </p:nvSpPr>
        <p:spPr>
          <a:xfrm>
            <a:off x="4932000" y="278244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Customer</a:t>
            </a:r>
            <a:endParaRPr/>
          </a:p>
        </p:txBody>
      </p:sp>
      <p:sp>
        <p:nvSpPr>
          <p:cNvPr id="473" name="CustomShape 10"/>
          <p:cNvSpPr/>
          <p:nvPr/>
        </p:nvSpPr>
        <p:spPr>
          <a:xfrm>
            <a:off x="4932000" y="3645000"/>
            <a:ext cx="3576240" cy="65052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Rental</a:t>
            </a:r>
            <a:endParaRPr/>
          </a:p>
        </p:txBody>
      </p:sp>
      <p:sp>
        <p:nvSpPr>
          <p:cNvPr id="474" name="CustomShape 11"/>
          <p:cNvSpPr/>
          <p:nvPr/>
        </p:nvSpPr>
        <p:spPr>
          <a:xfrm>
            <a:off x="4932000" y="4510440"/>
            <a:ext cx="3576240" cy="649080"/>
          </a:xfrm>
          <a:prstGeom prst="rect">
            <a:avLst/>
          </a:prstGeom>
          <a:noFill/>
          <a:ln w="9360">
            <a:solidFill>
              <a:srgbClr val="000000"/>
            </a:solidFill>
            <a:round/>
          </a:ln>
        </p:spPr>
        <p:txBody>
          <a:bodyPr lIns="129960" tIns="65160" rIns="129960" bIns="65160"/>
          <a:lstStyle/>
          <a:p>
            <a:pPr algn="ctr">
              <a:lnSpc>
                <a:spcPct val="100000"/>
              </a:lnSpc>
            </a:pPr>
            <a:r>
              <a:rPr lang="en-US" sz="3200">
                <a:solidFill>
                  <a:srgbClr val="292929"/>
                </a:solidFill>
                <a:latin typeface="Calibri"/>
              </a:rPr>
              <a:t>Membership Plan</a:t>
            </a:r>
            <a:endParaRPr/>
          </a:p>
        </p:txBody>
      </p:sp>
      <p:sp>
        <p:nvSpPr>
          <p:cNvPr id="475" name="CustomShape 12"/>
          <p:cNvSpPr/>
          <p:nvPr/>
        </p:nvSpPr>
        <p:spPr>
          <a:xfrm>
            <a:off x="5643720" y="1124640"/>
            <a:ext cx="2168280" cy="866520"/>
          </a:xfrm>
          <a:prstGeom prst="rect">
            <a:avLst/>
          </a:prstGeom>
          <a:noFill/>
          <a:ln>
            <a:noFill/>
          </a:ln>
        </p:spPr>
        <p:txBody>
          <a:bodyPr lIns="129960" tIns="65160" rIns="129960" bIns="65160"/>
          <a:lstStyle/>
          <a:p>
            <a:pPr algn="ctr">
              <a:lnSpc>
                <a:spcPct val="100000"/>
              </a:lnSpc>
            </a:pPr>
            <a:r>
              <a:rPr lang="en-US" sz="3200" b="1">
                <a:solidFill>
                  <a:srgbClr val="292929"/>
                </a:solidFill>
                <a:latin typeface="Calibri"/>
              </a:rPr>
              <a:t>ENTITIES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Domain Object Pattern</a:t>
            </a:r>
            <a:endParaRPr/>
          </a:p>
        </p:txBody>
      </p:sp>
      <p:sp>
        <p:nvSpPr>
          <p:cNvPr id="477" name="TextShape 2"/>
          <p:cNvSpPr txBox="1"/>
          <p:nvPr/>
        </p:nvSpPr>
        <p:spPr>
          <a:xfrm>
            <a:off x="457200" y="1332570"/>
            <a:ext cx="8229240" cy="4173480"/>
          </a:xfrm>
          <a:prstGeom prst="rect">
            <a:avLst/>
          </a:prstGeom>
        </p:spPr>
        <p:txBody>
          <a:bodyPr/>
          <a:lstStyle/>
          <a:p>
            <a:pPr>
              <a:lnSpc>
                <a:spcPct val="100000"/>
              </a:lnSpc>
            </a:pPr>
            <a:r>
              <a:rPr lang="en-US" sz="1600" b="1" dirty="0">
                <a:solidFill>
                  <a:srgbClr val="333333"/>
                </a:solidFill>
                <a:latin typeface="Courier New"/>
              </a:rPr>
              <a:t>public class Customer {</a:t>
            </a:r>
            <a:endParaRPr sz="1600" dirty="0"/>
          </a:p>
          <a:p>
            <a:pPr>
              <a:lnSpc>
                <a:spcPct val="100000"/>
              </a:lnSpc>
            </a:pPr>
            <a:r>
              <a:rPr lang="en-US" sz="1600" b="1" dirty="0">
                <a:solidFill>
                  <a:srgbClr val="333333"/>
                </a:solidFill>
                <a:latin typeface="Courier New"/>
              </a:rPr>
              <a:t>  public void Add() throws Exception {</a:t>
            </a:r>
            <a:endParaRPr sz="1600" dirty="0"/>
          </a:p>
          <a:p>
            <a:pPr>
              <a:lnSpc>
                <a:spcPct val="100000"/>
              </a:lnSpc>
            </a:pPr>
            <a:r>
              <a:rPr lang="en-US" sz="1600" b="1" dirty="0">
                <a:solidFill>
                  <a:srgbClr val="333333"/>
                </a:solidFill>
                <a:latin typeface="Courier New"/>
              </a:rPr>
              <a:t>    # Add Customer implementation</a:t>
            </a:r>
            <a:endParaRPr sz="1600" dirty="0"/>
          </a:p>
          <a:p>
            <a:pPr>
              <a:lnSpc>
                <a:spcPct val="100000"/>
              </a:lnSpc>
            </a:pPr>
            <a:r>
              <a:rPr lang="en-US" sz="1600" b="1" dirty="0">
                <a:solidFill>
                  <a:srgbClr val="333333"/>
                </a:solidFill>
                <a:latin typeface="Courier New"/>
              </a:rPr>
              <a:t>    # enter customer name</a:t>
            </a:r>
            <a:endParaRPr sz="1600" dirty="0"/>
          </a:p>
          <a:p>
            <a:pPr>
              <a:lnSpc>
                <a:spcPct val="100000"/>
              </a:lnSpc>
            </a:pPr>
            <a:r>
              <a:rPr lang="en-US" sz="1600" b="1" dirty="0">
                <a:solidFill>
                  <a:srgbClr val="333333"/>
                </a:solidFill>
                <a:latin typeface="Courier New"/>
              </a:rPr>
              <a:t>    # enter customer ID</a:t>
            </a:r>
            <a:endParaRPr sz="1600" dirty="0"/>
          </a:p>
          <a:p>
            <a:pPr>
              <a:lnSpc>
                <a:spcPct val="100000"/>
              </a:lnSpc>
            </a:pPr>
            <a:r>
              <a:rPr lang="en-US" sz="1600" b="1" dirty="0">
                <a:solidFill>
                  <a:srgbClr val="333333"/>
                </a:solidFill>
                <a:latin typeface="Courier New"/>
              </a:rPr>
              <a:t>    # submit customer info</a:t>
            </a:r>
            <a:endParaRPr sz="1600" dirty="0"/>
          </a:p>
          <a:p>
            <a:pPr>
              <a:lnSpc>
                <a:spcPct val="100000"/>
              </a:lnSpc>
            </a:pP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public class Movie {</a:t>
            </a:r>
            <a:endParaRPr sz="1600" dirty="0"/>
          </a:p>
          <a:p>
            <a:pPr>
              <a:lnSpc>
                <a:spcPct val="100000"/>
              </a:lnSpc>
            </a:pPr>
            <a:r>
              <a:rPr lang="en-US" sz="1600" b="1" dirty="0">
                <a:solidFill>
                  <a:srgbClr val="333333"/>
                </a:solidFill>
                <a:latin typeface="Courier New"/>
              </a:rPr>
              <a:t>  public void Add() throws Exception {</a:t>
            </a:r>
            <a:endParaRPr sz="1600" dirty="0"/>
          </a:p>
          <a:p>
            <a:pPr>
              <a:lnSpc>
                <a:spcPct val="100000"/>
              </a:lnSpc>
            </a:pPr>
            <a:r>
              <a:rPr lang="en-US" sz="1600" b="1" dirty="0">
                <a:solidFill>
                  <a:srgbClr val="333333"/>
                </a:solidFill>
                <a:latin typeface="Courier New"/>
              </a:rPr>
              <a:t>    # Add Movie Implementation</a:t>
            </a:r>
            <a:endParaRPr sz="1600" dirty="0"/>
          </a:p>
          <a:p>
            <a:pPr>
              <a:lnSpc>
                <a:spcPct val="100000"/>
              </a:lnSpc>
            </a:pPr>
            <a:r>
              <a:rPr lang="en-US" sz="1600" b="1" dirty="0">
                <a:solidFill>
                  <a:srgbClr val="333333"/>
                </a:solidFill>
                <a:latin typeface="Courier New"/>
              </a:rPr>
              <a:t>  }}</a:t>
            </a:r>
            <a:endParaRPr sz="1600" dirty="0"/>
          </a:p>
          <a:p>
            <a:pPr>
              <a:lnSpc>
                <a:spcPct val="100000"/>
              </a:lnSpc>
            </a:pPr>
            <a:r>
              <a:rPr lang="en-US" sz="1600" b="1" dirty="0">
                <a:solidFill>
                  <a:srgbClr val="333333"/>
                </a:solidFill>
                <a:latin typeface="Courier New"/>
              </a:rPr>
              <a:t>public class Rental {</a:t>
            </a:r>
            <a:endParaRPr sz="1600" dirty="0"/>
          </a:p>
          <a:p>
            <a:pPr>
              <a:lnSpc>
                <a:spcPct val="100000"/>
              </a:lnSpc>
            </a:pPr>
            <a:r>
              <a:rPr lang="en-US" sz="1600" b="1" dirty="0">
                <a:solidFill>
                  <a:srgbClr val="333333"/>
                </a:solidFill>
                <a:latin typeface="Courier New"/>
              </a:rPr>
              <a:t>  public void Create() throws Exception {</a:t>
            </a:r>
            <a:endParaRPr sz="1600" dirty="0"/>
          </a:p>
          <a:p>
            <a:pPr>
              <a:lnSpc>
                <a:spcPct val="100000"/>
              </a:lnSpc>
            </a:pPr>
            <a:r>
              <a:rPr lang="en-US" sz="1600" b="1" dirty="0">
                <a:solidFill>
                  <a:srgbClr val="333333"/>
                </a:solidFill>
                <a:latin typeface="Courier New"/>
              </a:rPr>
              <a:t>    # Rent Movie implementation</a:t>
            </a:r>
            <a:endParaRPr sz="1600" dirty="0"/>
          </a:p>
          <a:p>
            <a:pPr>
              <a:lnSpc>
                <a:spcPct val="100000"/>
              </a:lnSpc>
            </a:pPr>
            <a:r>
              <a:rPr lang="en-US" sz="1600" b="1" dirty="0">
                <a:solidFill>
                  <a:srgbClr val="333333"/>
                </a:solidFill>
                <a:latin typeface="Courier New"/>
              </a:rPr>
              <a:t>    # enter customer ID</a:t>
            </a:r>
            <a:endParaRPr sz="1600" dirty="0"/>
          </a:p>
          <a:p>
            <a:pPr>
              <a:lnSpc>
                <a:spcPct val="100000"/>
              </a:lnSpc>
            </a:pPr>
            <a:r>
              <a:rPr lang="en-US" sz="1600" b="1" dirty="0">
                <a:solidFill>
                  <a:srgbClr val="333333"/>
                </a:solidFill>
                <a:latin typeface="Courier New"/>
              </a:rPr>
              <a:t>    # enter Movie Name</a:t>
            </a:r>
            <a:endParaRPr sz="1600" dirty="0"/>
          </a:p>
          <a:p>
            <a:pPr>
              <a:lnSpc>
                <a:spcPct val="100000"/>
              </a:lnSpc>
            </a:pPr>
            <a:r>
              <a:rPr lang="en-US" sz="1600" b="1" dirty="0">
                <a:solidFill>
                  <a:srgbClr val="333333"/>
                </a:solidFill>
                <a:latin typeface="Courier New"/>
              </a:rPr>
              <a:t>    # submit Rental	</a:t>
            </a:r>
            <a:endParaRPr sz="1600" dirty="0"/>
          </a:p>
          <a:p>
            <a:pPr>
              <a:lnSpc>
                <a:spcPct val="100000"/>
              </a:lnSpc>
            </a:pPr>
            <a:r>
              <a:rPr lang="en-US" sz="1600" b="1" dirty="0">
                <a:solidFill>
                  <a:srgbClr val="333333"/>
                </a:solidFill>
                <a:latin typeface="Courier New"/>
              </a:rPr>
              <a:t>  }}</a:t>
            </a:r>
            <a:endParaRPr sz="1600" dirty="0"/>
          </a:p>
          <a:p>
            <a:pPr>
              <a:lnSpc>
                <a:spcPct val="100000"/>
              </a:lnSpc>
            </a:pPr>
            <a:endParaRPr sz="1600" dirty="0"/>
          </a:p>
        </p:txBody>
      </p:sp>
      <p:sp>
        <p:nvSpPr>
          <p:cNvPr id="478" name="CustomShape 3"/>
          <p:cNvSpPr/>
          <p:nvPr/>
        </p:nvSpPr>
        <p:spPr>
          <a:xfrm>
            <a:off x="457200" y="1828800"/>
            <a:ext cx="8229240" cy="4266720"/>
          </a:xfrm>
          <a:prstGeom prst="rect">
            <a:avLst/>
          </a:prstGeom>
          <a:noFill/>
          <a:ln>
            <a:noFill/>
          </a:ln>
        </p:spPr>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Shape 1"/>
          <p:cNvSpPr txBox="1"/>
          <p:nvPr/>
        </p:nvSpPr>
        <p:spPr>
          <a:xfrm>
            <a:off x="722160" y="4406760"/>
            <a:ext cx="7772040" cy="1361880"/>
          </a:xfrm>
          <a:prstGeom prst="rect">
            <a:avLst/>
          </a:prstGeom>
        </p:spPr>
        <p:txBody>
          <a:bodyPr/>
          <a:lstStyle/>
          <a:p>
            <a:pPr>
              <a:lnSpc>
                <a:spcPct val="100000"/>
              </a:lnSpc>
            </a:pPr>
            <a:r>
              <a:rPr lang="en-US" sz="4000" b="1">
                <a:solidFill>
                  <a:srgbClr val="000000"/>
                </a:solidFill>
                <a:latin typeface="Marydale"/>
              </a:rPr>
              <a:t>Recommended Practices</a:t>
            </a:r>
            <a:endParaRPr/>
          </a:p>
        </p:txBody>
      </p:sp>
      <p:sp>
        <p:nvSpPr>
          <p:cNvPr id="480" name="TextShape 2"/>
          <p:cNvSpPr txBox="1"/>
          <p:nvPr/>
        </p:nvSpPr>
        <p:spPr>
          <a:xfrm>
            <a:off x="722160" y="2906640"/>
            <a:ext cx="7772040" cy="1499760"/>
          </a:xfrm>
          <a:prstGeom prst="rect">
            <a:avLst/>
          </a:prstGeom>
        </p:spPr>
        <p:txBody>
          <a:bodyPr anchor="b"/>
          <a:lstStyle/>
          <a:p>
            <a:pPr>
              <a:lnSpc>
                <a:spcPct val="100000"/>
              </a:lnSpc>
            </a:pPr>
            <a:r>
              <a:rPr lang="en-US" sz="2000">
                <a:solidFill>
                  <a:srgbClr val="8B8B8B"/>
                </a:solidFill>
                <a:latin typeface="CamingoDos Pro Cd"/>
              </a:rPr>
              <a:t>Functional Testing</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Recommended Practices</a:t>
            </a:r>
            <a:endParaRPr/>
          </a:p>
        </p:txBody>
      </p:sp>
      <p:sp>
        <p:nvSpPr>
          <p:cNvPr id="482"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UI Changes</a:t>
            </a:r>
            <a:endParaRPr/>
          </a:p>
          <a:p>
            <a:pPr lvl="1">
              <a:lnSpc>
                <a:spcPct val="100000"/>
              </a:lnSpc>
              <a:buFont typeface="Arial"/>
              <a:buChar char="–"/>
            </a:pPr>
            <a:r>
              <a:rPr lang="en-US" sz="2800">
                <a:solidFill>
                  <a:srgbClr val="333333"/>
                </a:solidFill>
                <a:latin typeface="CamingoDos Pro Cd"/>
              </a:rPr>
              <a:t>Xpath is difficult to maintain
Avoid using xpaths</a:t>
            </a:r>
            <a:endParaRPr/>
          </a:p>
          <a:p>
            <a:pPr lvl="1">
              <a:lnSpc>
                <a:spcPct val="100000"/>
              </a:lnSpc>
              <a:buFont typeface="Arial"/>
              <a:buChar char="–"/>
            </a:pPr>
            <a:r>
              <a:rPr lang="en-US" sz="2800">
                <a:solidFill>
                  <a:srgbClr val="333333"/>
                </a:solidFill>
                <a:latin typeface="CamingoDos Pro Cd"/>
              </a:rPr>
              <a:t>ID change
Create constant IDs &amp; reuse</a:t>
            </a:r>
            <a:endParaRPr/>
          </a:p>
          <a:p>
            <a:endParaRPr/>
          </a:p>
          <a:p>
            <a:pPr>
              <a:lnSpc>
                <a:spcPct val="100000"/>
              </a:lnSpc>
            </a:pPr>
            <a:r>
              <a:rPr lang="en-US" sz="3200">
                <a:solidFill>
                  <a:srgbClr val="333333"/>
                </a:solidFill>
                <a:latin typeface="CamingoDos Pro Cd"/>
              </a:rPr>
              <a:t>Follow DRY principle </a:t>
            </a:r>
            <a:endParaRPr/>
          </a:p>
          <a:p>
            <a:pPr>
              <a:lnSpc>
                <a:spcPct val="100000"/>
              </a:lnSpc>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Recommended Practices</a:t>
            </a:r>
            <a:endParaRPr/>
          </a:p>
        </p:txBody>
      </p:sp>
      <p:sp>
        <p:nvSpPr>
          <p:cNvPr id="484" name="TextShape 2"/>
          <p:cNvSpPr txBox="1"/>
          <p:nvPr/>
        </p:nvSpPr>
        <p:spPr>
          <a:xfrm>
            <a:off x="457200" y="1600200"/>
            <a:ext cx="8229240" cy="4173480"/>
          </a:xfrm>
          <a:prstGeom prst="rect">
            <a:avLst/>
          </a:prstGeom>
        </p:spPr>
        <p:txBody>
          <a:bodyPr/>
          <a:lstStyle/>
          <a:p>
            <a:pPr>
              <a:lnSpc>
                <a:spcPct val="100000"/>
              </a:lnSpc>
            </a:pPr>
            <a:r>
              <a:rPr lang="en-US" sz="3200">
                <a:solidFill>
                  <a:srgbClr val="333333"/>
                </a:solidFill>
                <a:latin typeface="CamingoDos Pro Cd"/>
              </a:rPr>
              <a:t>Scenarios</a:t>
            </a:r>
            <a:endParaRPr/>
          </a:p>
          <a:p>
            <a:pPr lvl="1">
              <a:lnSpc>
                <a:spcPct val="100000"/>
              </a:lnSpc>
              <a:buFont typeface="Arial"/>
              <a:buChar char="–"/>
            </a:pPr>
            <a:r>
              <a:rPr lang="en-US" sz="2800">
                <a:solidFill>
                  <a:srgbClr val="333333"/>
                </a:solidFill>
                <a:latin typeface="CamingoDos Pro Cd"/>
              </a:rPr>
              <a:t>Write from business perspective</a:t>
            </a:r>
            <a:endParaRPr/>
          </a:p>
          <a:p>
            <a:pPr lvl="1">
              <a:lnSpc>
                <a:spcPct val="100000"/>
              </a:lnSpc>
              <a:buFont typeface="Arial"/>
              <a:buChar char="–"/>
            </a:pPr>
            <a:r>
              <a:rPr lang="en-US" sz="2800">
                <a:solidFill>
                  <a:srgbClr val="333333"/>
                </a:solidFill>
                <a:latin typeface="CamingoDos Pro Cd"/>
              </a:rPr>
              <a:t>Write tests for reusability</a:t>
            </a:r>
            <a:endParaRPr/>
          </a:p>
          <a:p>
            <a:pPr lvl="1">
              <a:lnSpc>
                <a:spcPct val="100000"/>
              </a:lnSpc>
              <a:buFont typeface="Arial"/>
              <a:buChar char="–"/>
            </a:pPr>
            <a:r>
              <a:rPr lang="en-US" sz="2800">
                <a:solidFill>
                  <a:srgbClr val="333333"/>
                </a:solidFill>
                <a:latin typeface="CamingoDos Pro Cd"/>
              </a:rPr>
              <a:t>Refactor steps</a:t>
            </a:r>
            <a:endParaRPr/>
          </a:p>
          <a:p>
            <a:pPr lvl="1">
              <a:lnSpc>
                <a:spcPct val="100000"/>
              </a:lnSpc>
              <a:buFont typeface="Arial"/>
              <a:buChar char="–"/>
            </a:pPr>
            <a:r>
              <a:rPr lang="en-US" sz="2800">
                <a:solidFill>
                  <a:srgbClr val="333333"/>
                </a:solidFill>
                <a:latin typeface="CamingoDos Pro Cd"/>
              </a:rPr>
              <a:t>Extract steps as you go</a:t>
            </a:r>
            <a:endParaRPr/>
          </a:p>
          <a:p>
            <a:pPr lvl="1">
              <a:lnSpc>
                <a:spcPct val="100000"/>
              </a:lnSpc>
              <a:buFont typeface="Arial"/>
              <a:buChar char="–"/>
            </a:pPr>
            <a:r>
              <a:rPr lang="en-US" sz="2800">
                <a:solidFill>
                  <a:srgbClr val="333333"/>
                </a:solidFill>
                <a:latin typeface="CamingoDos Pro Cd"/>
              </a:rPr>
              <a:t>Rule of Thumb for workflow – not more than 10 steps</a:t>
            </a:r>
            <a:endParaRPr/>
          </a:p>
          <a:p>
            <a:pPr lvl="1">
              <a:lnSpc>
                <a:spcPct val="100000"/>
              </a:lnSpc>
              <a:buFont typeface="Arial"/>
              <a:buChar char="–"/>
            </a:pPr>
            <a:r>
              <a:rPr lang="en-US" sz="2800">
                <a:solidFill>
                  <a:srgbClr val="333333"/>
                </a:solidFill>
                <a:latin typeface="CamingoDos Pro Cd"/>
              </a:rPr>
              <a:t>Limit verifications and assertions in extracted steps</a:t>
            </a:r>
            <a:endParaRPr/>
          </a:p>
          <a:p>
            <a:pPr>
              <a:lnSpc>
                <a:spcPct val="100000"/>
              </a:lnSpc>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Challenges</a:t>
            </a:r>
            <a:endParaRPr/>
          </a:p>
        </p:txBody>
      </p:sp>
      <p:sp>
        <p:nvSpPr>
          <p:cNvPr id="486" name="TextShape 2"/>
          <p:cNvSpPr txBox="1"/>
          <p:nvPr/>
        </p:nvSpPr>
        <p:spPr>
          <a:xfrm>
            <a:off x="457200" y="1332571"/>
            <a:ext cx="8229240" cy="4173480"/>
          </a:xfrm>
          <a:prstGeom prst="rect">
            <a:avLst/>
          </a:prstGeom>
        </p:spPr>
        <p:txBody>
          <a:bodyPr/>
          <a:lstStyle/>
          <a:p>
            <a:pPr>
              <a:lnSpc>
                <a:spcPct val="100000"/>
              </a:lnSpc>
            </a:pPr>
            <a:r>
              <a:rPr lang="en-US" sz="3200">
                <a:solidFill>
                  <a:srgbClr val="333333"/>
                </a:solidFill>
                <a:latin typeface="CamingoDos Pro Cd"/>
              </a:rPr>
              <a:t>Unstable Tests</a:t>
            </a:r>
            <a:endParaRPr/>
          </a:p>
          <a:p>
            <a:pPr lvl="1">
              <a:lnSpc>
                <a:spcPct val="100000"/>
              </a:lnSpc>
              <a:buFont typeface="Arial"/>
              <a:buChar char="–"/>
            </a:pPr>
            <a:r>
              <a:rPr lang="en-US" sz="2800" dirty="0">
                <a:solidFill>
                  <a:srgbClr val="333333"/>
                </a:solidFill>
                <a:latin typeface="CamingoDos Pro Cd"/>
              </a:rPr>
              <a:t>Page synchronization</a:t>
            </a:r>
            <a:endParaRPr dirty="0"/>
          </a:p>
          <a:p>
            <a:pPr lvl="1">
              <a:lnSpc>
                <a:spcPct val="100000"/>
              </a:lnSpc>
              <a:buFont typeface="Arial"/>
              <a:buChar char="–"/>
            </a:pPr>
            <a:r>
              <a:rPr lang="en-US" sz="2800" dirty="0">
                <a:solidFill>
                  <a:srgbClr val="333333"/>
                </a:solidFill>
                <a:latin typeface="CamingoDos Pro Cd"/>
              </a:rPr>
              <a:t>Waits</a:t>
            </a:r>
            <a:endParaRPr dirty="0"/>
          </a:p>
          <a:p>
            <a:pPr lvl="1">
              <a:lnSpc>
                <a:spcPct val="100000"/>
              </a:lnSpc>
              <a:buFont typeface="Arial"/>
              <a:buChar char="–"/>
            </a:pPr>
            <a:r>
              <a:rPr lang="en-US" sz="2800" dirty="0">
                <a:solidFill>
                  <a:srgbClr val="333333"/>
                </a:solidFill>
                <a:latin typeface="CamingoDos Pro Cd"/>
              </a:rPr>
              <a:t>Data dependencies</a:t>
            </a:r>
            <a:endParaRPr dirty="0"/>
          </a:p>
          <a:p>
            <a:pPr lvl="1">
              <a:lnSpc>
                <a:spcPct val="100000"/>
              </a:lnSpc>
              <a:buFont typeface="Arial"/>
              <a:buChar char="–"/>
            </a:pPr>
            <a:r>
              <a:rPr lang="en-US" sz="2800" dirty="0">
                <a:solidFill>
                  <a:srgbClr val="333333"/>
                </a:solidFill>
                <a:latin typeface="CamingoDos Pro Cd"/>
              </a:rPr>
              <a:t>Side-effects from tests</a:t>
            </a:r>
            <a:endParaRPr dirty="0"/>
          </a:p>
          <a:p>
            <a:pPr lvl="1">
              <a:lnSpc>
                <a:spcPct val="100000"/>
              </a:lnSpc>
              <a:buFont typeface="Arial"/>
              <a:buChar char="–"/>
            </a:pPr>
            <a:r>
              <a:rPr lang="en-US" sz="2800" dirty="0">
                <a:solidFill>
                  <a:srgbClr val="333333"/>
                </a:solidFill>
                <a:latin typeface="CamingoDos Pro Cd"/>
              </a:rPr>
              <a:t>Order/group execution problems</a:t>
            </a:r>
            <a:endParaRPr dirty="0"/>
          </a:p>
          <a:p>
            <a:pPr>
              <a:lnSpc>
                <a:spcPct val="100000"/>
              </a:lnSpc>
            </a:pPr>
            <a:r>
              <a:rPr lang="en-US" sz="3200" dirty="0">
                <a:solidFill>
                  <a:srgbClr val="333333"/>
                </a:solidFill>
                <a:latin typeface="CamingoDos Pro Cd"/>
              </a:rPr>
              <a:t>Unclear Tests</a:t>
            </a:r>
            <a:endParaRPr dirty="0"/>
          </a:p>
          <a:p>
            <a:pPr lvl="1">
              <a:lnSpc>
                <a:spcPct val="100000"/>
              </a:lnSpc>
              <a:buFont typeface="Arial"/>
              <a:buChar char="–"/>
            </a:pPr>
            <a:r>
              <a:rPr lang="en-US" sz="2800" dirty="0">
                <a:solidFill>
                  <a:srgbClr val="333333"/>
                </a:solidFill>
                <a:latin typeface="CamingoDos Pro Cd"/>
              </a:rPr>
              <a:t>Too many asserts</a:t>
            </a:r>
            <a:endParaRPr dirty="0"/>
          </a:p>
          <a:p>
            <a:pPr lvl="1">
              <a:lnSpc>
                <a:spcPct val="100000"/>
              </a:lnSpc>
              <a:buFont typeface="Arial"/>
              <a:buChar char="–"/>
            </a:pPr>
            <a:r>
              <a:rPr lang="en-US" sz="2800" dirty="0">
                <a:solidFill>
                  <a:srgbClr val="333333"/>
                </a:solidFill>
                <a:latin typeface="CamingoDos Pro Cd"/>
              </a:rPr>
              <a:t>Test duplication</a:t>
            </a:r>
            <a:endParaRPr dirty="0"/>
          </a:p>
          <a:p>
            <a:pPr lvl="1">
              <a:lnSpc>
                <a:spcPct val="100000"/>
              </a:lnSpc>
              <a:buFont typeface="Arial"/>
              <a:buChar char="–"/>
            </a:pPr>
            <a:r>
              <a:rPr lang="en-US" sz="2800" dirty="0">
                <a:solidFill>
                  <a:srgbClr val="333333"/>
                </a:solidFill>
                <a:latin typeface="CamingoDos Pro Cd"/>
              </a:rPr>
              <a:t>Unnecessary/duplicated setup</a:t>
            </a:r>
            <a:endParaRPr dirty="0"/>
          </a:p>
          <a:p>
            <a:pPr>
              <a:lnSpc>
                <a:spcPct val="100000"/>
              </a:lnSpc>
            </a:pPr>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4472</Words>
  <Application>Microsoft Macintosh PowerPoint</Application>
  <PresentationFormat>On-screen Show (4:3)</PresentationFormat>
  <Paragraphs>1078</Paragraphs>
  <Slides>126</Slides>
  <Notes>33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126</vt:i4>
      </vt:variant>
    </vt:vector>
  </HeadingPairs>
  <TitlesOfParts>
    <vt:vector size="142" baseType="lpstr">
      <vt:lpstr>Andale Mono</vt:lpstr>
      <vt:lpstr>CamingoDos Pro Cd</vt:lpstr>
      <vt:lpstr>CamingoDos Pro Regular</vt:lpstr>
      <vt:lpstr>Courier New</vt:lpstr>
      <vt:lpstr>DejaVu Sans</vt:lpstr>
      <vt:lpstr>Lucida Grande</vt:lpstr>
      <vt:lpstr>Marydale</vt:lpstr>
      <vt:lpstr>StarSymbol</vt:lpstr>
      <vt:lpstr>Arial</vt:lpstr>
      <vt:lpstr>Calibri</vt:lpstr>
      <vt:lpstr>ＭＳ Ｐゴシック</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cp:revision>
  <dcterms:modified xsi:type="dcterms:W3CDTF">2015-10-05T23:09:12Z</dcterms:modified>
</cp:coreProperties>
</file>